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4" r:id="rId4"/>
    <p:sldId id="258" r:id="rId5"/>
    <p:sldId id="287" r:id="rId6"/>
    <p:sldId id="268" r:id="rId7"/>
    <p:sldId id="266" r:id="rId8"/>
    <p:sldId id="267" r:id="rId9"/>
    <p:sldId id="288" r:id="rId10"/>
    <p:sldId id="294" r:id="rId11"/>
    <p:sldId id="289" r:id="rId12"/>
    <p:sldId id="290" r:id="rId13"/>
    <p:sldId id="295" r:id="rId14"/>
    <p:sldId id="343" r:id="rId15"/>
    <p:sldId id="291" r:id="rId16"/>
    <p:sldId id="292" r:id="rId17"/>
    <p:sldId id="293" r:id="rId18"/>
    <p:sldId id="296" r:id="rId19"/>
    <p:sldId id="260" r:id="rId20"/>
    <p:sldId id="344" r:id="rId21"/>
    <p:sldId id="299" r:id="rId22"/>
    <p:sldId id="261" r:id="rId23"/>
    <p:sldId id="301" r:id="rId24"/>
    <p:sldId id="302" r:id="rId25"/>
    <p:sldId id="303" r:id="rId26"/>
    <p:sldId id="305" r:id="rId27"/>
    <p:sldId id="306" r:id="rId28"/>
    <p:sldId id="300" r:id="rId29"/>
    <p:sldId id="311" r:id="rId30"/>
    <p:sldId id="312" r:id="rId31"/>
    <p:sldId id="307" r:id="rId32"/>
    <p:sldId id="313" r:id="rId33"/>
    <p:sldId id="341" r:id="rId34"/>
    <p:sldId id="342" r:id="rId35"/>
    <p:sldId id="308" r:id="rId36"/>
    <p:sldId id="316" r:id="rId37"/>
    <p:sldId id="317" r:id="rId38"/>
    <p:sldId id="310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8" r:id="rId49"/>
    <p:sldId id="327" r:id="rId50"/>
    <p:sldId id="329" r:id="rId51"/>
    <p:sldId id="282" r:id="rId52"/>
    <p:sldId id="334" r:id="rId53"/>
    <p:sldId id="330" r:id="rId54"/>
    <p:sldId id="331" r:id="rId55"/>
    <p:sldId id="335" r:id="rId56"/>
    <p:sldId id="336" r:id="rId57"/>
    <p:sldId id="337" r:id="rId58"/>
    <p:sldId id="338" r:id="rId59"/>
    <p:sldId id="339" r:id="rId60"/>
    <p:sldId id="340" r:id="rId61"/>
    <p:sldId id="314" r:id="rId62"/>
    <p:sldId id="259" r:id="rId63"/>
    <p:sldId id="345" r:id="rId64"/>
    <p:sldId id="297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73E"/>
    <a:srgbClr val="04761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8" autoAdjust="0"/>
    <p:restoredTop sz="82746" autoAdjust="0"/>
  </p:normalViewPr>
  <p:slideViewPr>
    <p:cSldViewPr snapToGrid="0">
      <p:cViewPr varScale="1">
        <p:scale>
          <a:sx n="71" d="100"/>
          <a:sy n="71" d="100"/>
        </p:scale>
        <p:origin x="3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68A21-2E0F-4161-B4F7-FB9464F4CD2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0BDFA-84A1-4077-9DE8-916AC2CC0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5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66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콘텐츠의 관람 등급을 나타낸다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effectLst/>
                <a:latin typeface="-apple-system"/>
              </a:rPr>
              <a:t>TV-MA </a:t>
            </a:r>
            <a:r>
              <a:rPr lang="ko-KR" altLang="en-US" b="0" i="0" dirty="0">
                <a:effectLst/>
                <a:latin typeface="-apple-system"/>
              </a:rPr>
              <a:t>와 </a:t>
            </a:r>
            <a:r>
              <a:rPr lang="en-US" altLang="ko-KR" b="0" i="0" dirty="0">
                <a:effectLst/>
                <a:latin typeface="-apple-system"/>
              </a:rPr>
              <a:t>TV-14 </a:t>
            </a:r>
            <a:r>
              <a:rPr lang="ko-KR" altLang="en-US" b="0" i="0" dirty="0">
                <a:effectLst/>
                <a:latin typeface="-apple-system"/>
              </a:rPr>
              <a:t>등급을 가진 영상이 다른 등급에 비해 많이 나타나고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이는 각각 </a:t>
            </a:r>
            <a:r>
              <a:rPr lang="en-US" altLang="ko-KR" b="0" i="0" dirty="0">
                <a:effectLst/>
                <a:latin typeface="-apple-system"/>
              </a:rPr>
              <a:t>18</a:t>
            </a:r>
            <a:r>
              <a:rPr lang="ko-KR" altLang="en-US" b="0" i="0" dirty="0">
                <a:effectLst/>
                <a:latin typeface="-apple-system"/>
              </a:rPr>
              <a:t>세 이상 등급과 </a:t>
            </a:r>
            <a:r>
              <a:rPr lang="en-US" altLang="ko-KR" b="0" i="0" dirty="0">
                <a:effectLst/>
                <a:latin typeface="-apple-system"/>
              </a:rPr>
              <a:t>14</a:t>
            </a:r>
            <a:r>
              <a:rPr lang="ko-KR" altLang="en-US" b="0" i="0" dirty="0">
                <a:effectLst/>
                <a:latin typeface="-apple-system"/>
              </a:rPr>
              <a:t>세 이상의 등급을 가진 것으로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 err="1">
                <a:effectLst/>
                <a:latin typeface="-apple-system"/>
              </a:rPr>
              <a:t>넷플릭스에는</a:t>
            </a:r>
            <a:r>
              <a:rPr lang="ko-KR" altLang="en-US" b="0" i="0" dirty="0">
                <a:effectLst/>
                <a:latin typeface="-apple-system"/>
              </a:rPr>
              <a:t> 청소년 관람 불가 등급의 영상이 많이 있음을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-apple-system"/>
              </a:rPr>
              <a:t>영상의 시간을 의미한다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영화의 경우 재생시간</a:t>
            </a:r>
            <a:r>
              <a:rPr lang="en-US" altLang="ko-KR" b="0" i="0" dirty="0">
                <a:effectLst/>
                <a:latin typeface="-apple-system"/>
              </a:rPr>
              <a:t>, tv show</a:t>
            </a:r>
            <a:r>
              <a:rPr lang="ko-KR" altLang="en-US" b="0" i="0" dirty="0">
                <a:effectLst/>
                <a:latin typeface="-apple-system"/>
              </a:rPr>
              <a:t>의 경우 시즌 개수로 나타나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/>
            <a:r>
              <a:rPr lang="ko-KR" altLang="en-US" b="0" i="0" dirty="0">
                <a:effectLst/>
                <a:latin typeface="-apple-system"/>
              </a:rPr>
              <a:t>영상 시간의 계산을 위해 </a:t>
            </a:r>
            <a:r>
              <a:rPr lang="en-US" altLang="ko-KR" b="0" i="0" dirty="0">
                <a:effectLst/>
                <a:latin typeface="-apple-system"/>
              </a:rPr>
              <a:t>float</a:t>
            </a:r>
            <a:r>
              <a:rPr lang="ko-KR" altLang="en-US" b="0" i="0" dirty="0">
                <a:effectLst/>
                <a:latin typeface="-apple-system"/>
              </a:rPr>
              <a:t>으로 형변환을 해준다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-</a:t>
            </a:r>
            <a:r>
              <a:rPr lang="en-US" altLang="ko-KR" b="0" i="0" dirty="0">
                <a:effectLst/>
                <a:latin typeface="-apple-system"/>
              </a:rPr>
              <a:t>312</a:t>
            </a:r>
            <a:r>
              <a:rPr lang="ko-KR" altLang="en-US" b="0" i="0" dirty="0">
                <a:effectLst/>
                <a:latin typeface="-apple-system"/>
              </a:rPr>
              <a:t>분이라는 </a:t>
            </a:r>
            <a:r>
              <a:rPr lang="ko-KR" altLang="en-US" b="0" i="0" dirty="0" err="1">
                <a:effectLst/>
                <a:latin typeface="-apple-system"/>
              </a:rPr>
              <a:t>넷플릭스에서</a:t>
            </a:r>
            <a:r>
              <a:rPr lang="ko-KR" altLang="en-US" b="0" i="0" dirty="0">
                <a:effectLst/>
                <a:latin typeface="-apple-system"/>
              </a:rPr>
              <a:t> 가장 긴 러닝타임을 가진 영화는 </a:t>
            </a:r>
            <a:r>
              <a:rPr lang="en-US" altLang="ko-KR" b="0" i="0" dirty="0">
                <a:effectLst/>
                <a:latin typeface="-apple-system"/>
              </a:rPr>
              <a:t>"Black Mirror: Bandersnatch" </a:t>
            </a:r>
            <a:r>
              <a:rPr lang="ko-KR" altLang="en-US" b="0" i="0" dirty="0">
                <a:effectLst/>
                <a:latin typeface="-apple-system"/>
              </a:rPr>
              <a:t>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-</a:t>
            </a:r>
            <a:r>
              <a:rPr lang="en-US" altLang="ko-KR" b="0" i="0" dirty="0">
                <a:effectLst/>
                <a:latin typeface="-apple-system"/>
              </a:rPr>
              <a:t>17</a:t>
            </a:r>
            <a:r>
              <a:rPr lang="ko-KR" altLang="en-US" b="0" i="0" dirty="0">
                <a:effectLst/>
                <a:latin typeface="-apple-system"/>
              </a:rPr>
              <a:t>개의 최다 시즌을 가지고 있는 </a:t>
            </a:r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는 </a:t>
            </a:r>
            <a:r>
              <a:rPr lang="en-US" altLang="ko-KR" b="0" i="0" dirty="0">
                <a:effectLst/>
                <a:latin typeface="-apple-system"/>
              </a:rPr>
              <a:t>"Grey's Anatomy" </a:t>
            </a:r>
            <a:r>
              <a:rPr lang="ko-KR" altLang="en-US" b="0" i="0" dirty="0">
                <a:effectLst/>
                <a:latin typeface="-apple-system"/>
              </a:rPr>
              <a:t>임을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8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콘텐츠의 장르를 나타내는 칼럼으로 하나의 컨텐츠가 여러 컬럼을 가진다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위에서 장르를 하나씩 분리했으니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이를 통해 장르의 분포를 살펴본다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1" i="0" dirty="0">
                <a:effectLst/>
                <a:latin typeface="-apple-system"/>
              </a:rPr>
              <a:t>전체 데이터</a:t>
            </a:r>
            <a:r>
              <a:rPr lang="ko-KR" altLang="en-US" b="0" i="0" dirty="0">
                <a:effectLst/>
                <a:latin typeface="-apple-system"/>
              </a:rPr>
              <a:t>에서 </a:t>
            </a:r>
            <a:r>
              <a:rPr lang="en-US" altLang="ko-KR" b="0" i="0" dirty="0">
                <a:effectLst/>
                <a:latin typeface="-apple-system"/>
              </a:rPr>
              <a:t>International Movies, Dramas, Comedies</a:t>
            </a:r>
            <a:r>
              <a:rPr lang="ko-KR" altLang="en-US" b="0" i="0" dirty="0">
                <a:effectLst/>
                <a:latin typeface="-apple-system"/>
              </a:rPr>
              <a:t>가 가장 높은 빈도 수를 가진다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61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i="0" dirty="0">
                <a:effectLst/>
                <a:latin typeface="-apple-system"/>
              </a:rPr>
              <a:t>영화 데이터</a:t>
            </a:r>
            <a:r>
              <a:rPr lang="ko-KR" altLang="en-US" b="0" i="0" dirty="0">
                <a:effectLst/>
                <a:latin typeface="-apple-system"/>
              </a:rPr>
              <a:t>에서도 전체 데이터와 마찬가지로 </a:t>
            </a:r>
            <a:r>
              <a:rPr lang="en-US" altLang="ko-KR" b="0" i="0" dirty="0">
                <a:effectLst/>
                <a:latin typeface="-apple-system"/>
              </a:rPr>
              <a:t>International Movies, Dramas, Comedies</a:t>
            </a:r>
            <a:r>
              <a:rPr lang="ko-KR" altLang="en-US" b="0" i="0" dirty="0">
                <a:effectLst/>
                <a:latin typeface="-apple-system"/>
              </a:rPr>
              <a:t>가 가장 많은데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영화 데이터가 전체 데이터의 </a:t>
            </a:r>
            <a:r>
              <a:rPr lang="en-US" altLang="ko-KR" b="0" i="0" dirty="0">
                <a:effectLst/>
                <a:latin typeface="-apple-system"/>
              </a:rPr>
              <a:t>70%</a:t>
            </a:r>
            <a:r>
              <a:rPr lang="ko-KR" altLang="en-US" b="0" i="0" dirty="0">
                <a:effectLst/>
                <a:latin typeface="-apple-system"/>
              </a:rPr>
              <a:t>를 차지하는 만큼 전체 데이터에 영향을 미친 것 같다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47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 </a:t>
            </a:r>
            <a:r>
              <a:rPr lang="en-US" altLang="ko-KR" b="1" i="0" dirty="0">
                <a:effectLst/>
                <a:latin typeface="-apple-system"/>
              </a:rPr>
              <a:t>TV Show </a:t>
            </a:r>
            <a:r>
              <a:rPr lang="ko-KR" altLang="en-US" b="1" i="0" dirty="0">
                <a:effectLst/>
                <a:latin typeface="-apple-system"/>
              </a:rPr>
              <a:t>데이터</a:t>
            </a:r>
            <a:r>
              <a:rPr lang="ko-KR" altLang="en-US" b="0" i="0" dirty="0">
                <a:effectLst/>
                <a:latin typeface="-apple-system"/>
              </a:rPr>
              <a:t>에서는 </a:t>
            </a:r>
            <a:r>
              <a:rPr lang="en-US" altLang="ko-KR" b="0" i="0" dirty="0">
                <a:effectLst/>
                <a:latin typeface="-apple-system"/>
              </a:rPr>
              <a:t>International TV Shows, TV Dramas, TV Comedies</a:t>
            </a:r>
            <a:r>
              <a:rPr lang="ko-KR" altLang="en-US" b="0" i="0" dirty="0">
                <a:effectLst/>
                <a:latin typeface="-apple-system"/>
              </a:rPr>
              <a:t>가 많이 분포되어 있음을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36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5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22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&lt;A- </a:t>
            </a:r>
            <a:r>
              <a:rPr lang="ko-KR" altLang="en-US" b="0" i="0" dirty="0">
                <a:effectLst/>
                <a:latin typeface="-apple-system"/>
              </a:rPr>
              <a:t>연도별로 점점 많은 영화나 드라마를 만드는 나라는 어디인가</a:t>
            </a:r>
            <a:r>
              <a:rPr lang="en-US" altLang="ko-KR" b="0" i="0" dirty="0">
                <a:effectLst/>
                <a:latin typeface="-apple-system"/>
              </a:rPr>
              <a:t>?&gt;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effectLst/>
                <a:latin typeface="-apple-system"/>
              </a:rPr>
              <a:t>2015</a:t>
            </a:r>
            <a:r>
              <a:rPr lang="ko-KR" altLang="en-US" b="0" i="0" dirty="0">
                <a:effectLst/>
                <a:latin typeface="-apple-system"/>
              </a:rPr>
              <a:t>년부터 콘텐츠가 급격히 추가되기 시작하여 </a:t>
            </a:r>
            <a:r>
              <a:rPr lang="en-US" altLang="ko-KR" b="0" i="0" dirty="0">
                <a:effectLst/>
                <a:latin typeface="-apple-system"/>
              </a:rPr>
              <a:t>2019</a:t>
            </a:r>
            <a:r>
              <a:rPr lang="ko-KR" altLang="en-US" b="0" i="0" dirty="0">
                <a:effectLst/>
                <a:latin typeface="-apple-system"/>
              </a:rPr>
              <a:t>년에 </a:t>
            </a:r>
            <a:r>
              <a:rPr lang="en-US" altLang="ko-KR" b="0" i="0" dirty="0">
                <a:effectLst/>
                <a:latin typeface="-apple-system"/>
              </a:rPr>
              <a:t>2</a:t>
            </a:r>
            <a:r>
              <a:rPr lang="ko-KR" altLang="en-US" b="0" i="0" dirty="0">
                <a:effectLst/>
                <a:latin typeface="-apple-system"/>
              </a:rPr>
              <a:t>천개가 넘는 콘텐츠 수로 정점을 찍었다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44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-apple-system"/>
              </a:rPr>
              <a:t>영화와 </a:t>
            </a:r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추가 추이 그래프이다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모두 </a:t>
            </a:r>
            <a:r>
              <a:rPr lang="en-US" altLang="ko-KR" b="0" i="0" dirty="0">
                <a:effectLst/>
                <a:latin typeface="-apple-system"/>
              </a:rPr>
              <a:t>2015</a:t>
            </a:r>
            <a:r>
              <a:rPr lang="ko-KR" altLang="en-US" b="0" i="0" dirty="0">
                <a:effectLst/>
                <a:latin typeface="-apple-system"/>
              </a:rPr>
              <a:t>년부터 시작하여 </a:t>
            </a:r>
            <a:r>
              <a:rPr lang="en-US" altLang="ko-KR" b="0" i="0" dirty="0">
                <a:effectLst/>
                <a:latin typeface="-apple-system"/>
              </a:rPr>
              <a:t>2019</a:t>
            </a:r>
            <a:r>
              <a:rPr lang="ko-KR" altLang="en-US" b="0" i="0" dirty="0">
                <a:effectLst/>
                <a:latin typeface="-apple-system"/>
              </a:rPr>
              <a:t>년에 추가 콘텐츠 수가 정점을 찍고 서서히 줄어드는 모습을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163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영화의 경우</a:t>
            </a:r>
            <a:r>
              <a:rPr lang="en-US" altLang="ko-KR" b="0" i="0" dirty="0">
                <a:effectLst/>
                <a:latin typeface="-apple-system"/>
              </a:rPr>
              <a:t>, 2019</a:t>
            </a:r>
            <a:r>
              <a:rPr lang="ko-KR" altLang="en-US" b="0" i="0" dirty="0">
                <a:effectLst/>
                <a:latin typeface="-apple-system"/>
              </a:rPr>
              <a:t>년에 약 </a:t>
            </a:r>
            <a:r>
              <a:rPr lang="en-US" altLang="ko-KR" b="0" i="0" dirty="0">
                <a:effectLst/>
                <a:latin typeface="-apple-system"/>
              </a:rPr>
              <a:t>1400</a:t>
            </a:r>
            <a:r>
              <a:rPr lang="ko-KR" altLang="en-US" b="0" i="0" dirty="0">
                <a:effectLst/>
                <a:latin typeface="-apple-system"/>
              </a:rPr>
              <a:t>개의 영상이 추가되었다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040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027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 오히려 </a:t>
            </a:r>
            <a:r>
              <a:rPr lang="en-US" altLang="ko-KR" b="0" i="0" dirty="0">
                <a:effectLst/>
                <a:latin typeface="-apple-system"/>
              </a:rPr>
              <a:t>2020</a:t>
            </a:r>
            <a:r>
              <a:rPr lang="ko-KR" altLang="en-US" b="0" i="0" dirty="0">
                <a:effectLst/>
                <a:latin typeface="-apple-system"/>
              </a:rPr>
              <a:t>년에 가장 많은 영상이 추가되었는데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아무래도 코로나의 영향 때문이 아닌가 추측한다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330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미국이 </a:t>
            </a:r>
            <a:r>
              <a:rPr lang="en-US" altLang="ko-KR" b="0" i="0" dirty="0">
                <a:effectLst/>
                <a:latin typeface="-apple-system"/>
              </a:rPr>
              <a:t>3,210</a:t>
            </a:r>
            <a:r>
              <a:rPr lang="ko-KR" altLang="en-US" b="0" i="0" dirty="0">
                <a:effectLst/>
                <a:latin typeface="-apple-system"/>
              </a:rPr>
              <a:t>개의 데이터로 가장 많은 컨텐츠를 가지고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이는 두 번째 순위인 </a:t>
            </a:r>
            <a:r>
              <a:rPr lang="ko-KR" altLang="en-US" b="0" i="0" dirty="0" err="1">
                <a:effectLst/>
                <a:latin typeface="-apple-system"/>
              </a:rPr>
              <a:t>인도콘텐츠</a:t>
            </a:r>
            <a:r>
              <a:rPr lang="ko-KR" altLang="en-US" b="0" i="0" dirty="0">
                <a:effectLst/>
                <a:latin typeface="-apple-system"/>
              </a:rPr>
              <a:t> 수의 약 </a:t>
            </a:r>
            <a:r>
              <a:rPr lang="en-US" altLang="ko-KR" b="0" i="0" dirty="0">
                <a:effectLst/>
                <a:latin typeface="-apple-system"/>
              </a:rPr>
              <a:t>3</a:t>
            </a:r>
            <a:r>
              <a:rPr lang="ko-KR" altLang="en-US" b="0" i="0" dirty="0">
                <a:effectLst/>
                <a:latin typeface="-apple-system"/>
              </a:rPr>
              <a:t>배에 달한다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한국은 일곱 번째로</a:t>
            </a:r>
            <a:r>
              <a:rPr lang="en-US" altLang="ko-KR" b="0" i="0" dirty="0">
                <a:effectLst/>
                <a:latin typeface="-apple-system"/>
              </a:rPr>
              <a:t>, 211</a:t>
            </a:r>
            <a:r>
              <a:rPr lang="ko-KR" altLang="en-US" b="0" i="0" dirty="0">
                <a:effectLst/>
                <a:latin typeface="-apple-system"/>
              </a:rPr>
              <a:t>개의 컨텐츠를 가지고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269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마찬가지로 영화도 미국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인도 순으로 가장 많은 영상 수를 가진다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다만 전체 데이터에서 </a:t>
            </a:r>
            <a:r>
              <a:rPr lang="en-US" altLang="ko-KR" b="0" i="0" dirty="0">
                <a:effectLst/>
                <a:latin typeface="-apple-system"/>
              </a:rPr>
              <a:t>7</a:t>
            </a:r>
            <a:r>
              <a:rPr lang="ko-KR" altLang="en-US" b="0" i="0" dirty="0">
                <a:effectLst/>
                <a:latin typeface="-apple-system"/>
              </a:rPr>
              <a:t>위인 한국이 위 그래프에선 보이지 않는다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effectLst/>
              <a:latin typeface="-apple-system"/>
            </a:endParaRPr>
          </a:p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 또한 미국이 가장 많은 컨텐츠를 가지고</a:t>
            </a:r>
            <a:r>
              <a:rPr lang="en-US" altLang="ko-KR" b="0" i="0" dirty="0">
                <a:effectLst/>
                <a:latin typeface="-apple-system"/>
              </a:rPr>
              <a:t>,  </a:t>
            </a:r>
          </a:p>
          <a:p>
            <a:r>
              <a:rPr lang="ko-KR" altLang="en-US" b="0" i="0" dirty="0">
                <a:effectLst/>
                <a:latin typeface="-apple-system"/>
              </a:rPr>
              <a:t>전체데이터와 영화와는 다르게 영국 </a:t>
            </a:r>
            <a:r>
              <a:rPr lang="en-US" altLang="ko-KR" b="0" i="0" dirty="0">
                <a:effectLst/>
                <a:latin typeface="-apple-system"/>
              </a:rPr>
              <a:t>&gt; </a:t>
            </a:r>
            <a:r>
              <a:rPr lang="ko-KR" altLang="en-US" b="0" i="0" dirty="0">
                <a:effectLst/>
                <a:latin typeface="-apple-system"/>
              </a:rPr>
              <a:t>일본 </a:t>
            </a:r>
            <a:r>
              <a:rPr lang="en-US" altLang="ko-KR" b="0" i="0" dirty="0">
                <a:effectLst/>
                <a:latin typeface="-apple-system"/>
              </a:rPr>
              <a:t>&gt; </a:t>
            </a:r>
            <a:r>
              <a:rPr lang="ko-KR" altLang="en-US" b="0" i="0" dirty="0">
                <a:effectLst/>
                <a:latin typeface="-apple-system"/>
              </a:rPr>
              <a:t>한국 순으로 많은 컨텐츠를 가진다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226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이를 연도별</a:t>
            </a:r>
            <a:r>
              <a:rPr lang="en-US" altLang="ko-KR" b="0" i="0" dirty="0">
                <a:effectLst/>
                <a:latin typeface="-apple-system"/>
              </a:rPr>
              <a:t>(2015~2021)</a:t>
            </a:r>
            <a:r>
              <a:rPr lang="ko-KR" altLang="en-US" b="0" i="0" dirty="0">
                <a:effectLst/>
                <a:latin typeface="-apple-system"/>
              </a:rPr>
              <a:t>로 확인해보면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미국은 계속 가장 많은 컨텐츠를 추가해왔고</a:t>
            </a:r>
            <a:r>
              <a:rPr lang="en-US" altLang="ko-KR" b="0" i="0" dirty="0">
                <a:effectLst/>
                <a:latin typeface="-apple-system"/>
              </a:rPr>
              <a:t>, 2017</a:t>
            </a:r>
            <a:r>
              <a:rPr lang="ko-KR" altLang="en-US" b="0" i="0" dirty="0">
                <a:effectLst/>
                <a:latin typeface="-apple-system"/>
              </a:rPr>
              <a:t>년부터 인도가 영국보다 많은 컨텐츠를 추가해오고 있다</a:t>
            </a:r>
            <a:r>
              <a:rPr lang="en-US" altLang="ko-KR" b="0" i="0" dirty="0">
                <a:effectLst/>
                <a:latin typeface="-apple-system"/>
              </a:rPr>
              <a:t>. (</a:t>
            </a:r>
            <a:r>
              <a:rPr lang="ko-KR" altLang="en-US" b="0" i="0" dirty="0">
                <a:effectLst/>
                <a:latin typeface="-apple-system"/>
              </a:rPr>
              <a:t>인도 서비스 시작</a:t>
            </a:r>
            <a:r>
              <a:rPr lang="en-US" altLang="ko-KR" b="0" i="0" dirty="0">
                <a:effectLst/>
                <a:latin typeface="-apple-system"/>
              </a:rPr>
              <a:t>: 2016</a:t>
            </a:r>
            <a:r>
              <a:rPr lang="ko-KR" altLang="en-US" b="0" i="0" dirty="0">
                <a:effectLst/>
                <a:latin typeface="-apple-system"/>
              </a:rPr>
              <a:t>년</a:t>
            </a:r>
            <a:r>
              <a:rPr lang="en-US" altLang="ko-KR" b="0" i="0" dirty="0">
                <a:effectLst/>
                <a:latin typeface="-apple-system"/>
              </a:rPr>
              <a:t>) </a:t>
            </a:r>
          </a:p>
          <a:p>
            <a:r>
              <a:rPr lang="ko-KR" altLang="en-US" b="0" i="0" dirty="0">
                <a:effectLst/>
                <a:latin typeface="-apple-system"/>
              </a:rPr>
              <a:t>또한 </a:t>
            </a:r>
            <a:r>
              <a:rPr lang="ko-KR" altLang="en-US" b="0" i="0" dirty="0" err="1">
                <a:effectLst/>
                <a:latin typeface="-apple-system"/>
              </a:rPr>
              <a:t>넷플릭스가</a:t>
            </a:r>
            <a:r>
              <a:rPr lang="ko-KR" altLang="en-US" b="0" i="0" dirty="0">
                <a:effectLst/>
                <a:latin typeface="-apple-system"/>
              </a:rPr>
              <a:t> 한국에서 서비스를 시작한 </a:t>
            </a:r>
            <a:r>
              <a:rPr lang="en-US" altLang="ko-KR" b="0" i="0" dirty="0">
                <a:effectLst/>
                <a:latin typeface="-apple-system"/>
              </a:rPr>
              <a:t>2016</a:t>
            </a:r>
            <a:r>
              <a:rPr lang="ko-KR" altLang="en-US" b="0" i="0" dirty="0">
                <a:effectLst/>
                <a:latin typeface="-apple-system"/>
              </a:rPr>
              <a:t>년부터 한국이 순위에 나타나고 있음을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224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영화 데이터도 전체 데이터와 비슷한 양상을 보인다</a:t>
            </a:r>
            <a:r>
              <a:rPr lang="en-US" altLang="ko-KR" b="0" i="0" dirty="0">
                <a:effectLst/>
                <a:latin typeface="-apple-system"/>
              </a:rPr>
              <a:t>.(</a:t>
            </a:r>
            <a:r>
              <a:rPr lang="ko-KR" altLang="en-US" b="0" i="0" dirty="0">
                <a:effectLst/>
                <a:latin typeface="-apple-system"/>
              </a:rPr>
              <a:t>미국 </a:t>
            </a:r>
            <a:r>
              <a:rPr lang="en-US" altLang="ko-KR" b="0" i="0" dirty="0">
                <a:effectLst/>
                <a:latin typeface="-apple-system"/>
              </a:rPr>
              <a:t>&gt; </a:t>
            </a:r>
            <a:r>
              <a:rPr lang="ko-KR" altLang="en-US" b="0" i="0" dirty="0">
                <a:effectLst/>
                <a:latin typeface="-apple-system"/>
              </a:rPr>
              <a:t>인도</a:t>
            </a:r>
            <a:r>
              <a:rPr lang="en-US" altLang="ko-KR" b="0" i="0" dirty="0">
                <a:effectLst/>
                <a:latin typeface="-apple-system"/>
              </a:rPr>
              <a:t>) </a:t>
            </a:r>
          </a:p>
          <a:p>
            <a:r>
              <a:rPr lang="ko-KR" altLang="en-US" b="0" i="0" dirty="0">
                <a:effectLst/>
                <a:latin typeface="-apple-system"/>
              </a:rPr>
              <a:t>다만 영화의 경우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순위에서 한국은 찾아볼 수 없다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961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</a:t>
            </a:r>
            <a:r>
              <a:rPr lang="en-US" altLang="ko-KR" b="0" i="0" dirty="0">
                <a:effectLst/>
                <a:latin typeface="-apple-system"/>
              </a:rPr>
              <a:t>, 2015</a:t>
            </a:r>
            <a:r>
              <a:rPr lang="ko-KR" altLang="en-US" b="0" i="0" dirty="0">
                <a:effectLst/>
                <a:latin typeface="-apple-system"/>
              </a:rPr>
              <a:t>년에 </a:t>
            </a:r>
            <a:r>
              <a:rPr lang="en-US" altLang="ko-KR" b="0" i="0" dirty="0">
                <a:effectLst/>
                <a:latin typeface="-apple-system"/>
              </a:rPr>
              <a:t>6</a:t>
            </a:r>
            <a:r>
              <a:rPr lang="ko-KR" altLang="en-US" b="0" i="0" dirty="0">
                <a:effectLst/>
                <a:latin typeface="-apple-system"/>
              </a:rPr>
              <a:t>개의 나라밖에 나타나지 않는다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본격적으로 </a:t>
            </a:r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를 추가하기 </a:t>
            </a:r>
            <a:r>
              <a:rPr lang="ko-KR" altLang="en-US" b="0" i="0" dirty="0" err="1">
                <a:effectLst/>
                <a:latin typeface="-apple-system"/>
              </a:rPr>
              <a:t>시작한게</a:t>
            </a:r>
            <a:r>
              <a:rPr lang="ko-KR" altLang="en-US" b="0" i="0" dirty="0">
                <a:effectLst/>
                <a:latin typeface="-apple-system"/>
              </a:rPr>
              <a:t> </a:t>
            </a:r>
            <a:r>
              <a:rPr lang="en-US" altLang="ko-KR" b="0" i="0" dirty="0">
                <a:effectLst/>
                <a:latin typeface="-apple-system"/>
              </a:rPr>
              <a:t>2016</a:t>
            </a:r>
            <a:r>
              <a:rPr lang="ko-KR" altLang="en-US" b="0" i="0" dirty="0">
                <a:effectLst/>
                <a:latin typeface="-apple-system"/>
              </a:rPr>
              <a:t>년으로 보인다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effectLst/>
                <a:latin typeface="-apple-system"/>
              </a:rPr>
              <a:t>영화 데이터와 달리</a:t>
            </a:r>
            <a:r>
              <a:rPr lang="en-US" altLang="ko-KR" b="0" i="0" dirty="0">
                <a:effectLst/>
                <a:latin typeface="-apple-system"/>
              </a:rPr>
              <a:t>, tv show</a:t>
            </a:r>
            <a:r>
              <a:rPr lang="ko-KR" altLang="en-US" b="0" i="0" dirty="0">
                <a:effectLst/>
                <a:latin typeface="-apple-system"/>
              </a:rPr>
              <a:t>에서는 미국 다음으로 영국이 많은 컨텐츠를 추가하고 있고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한국과 일본이 그 다음을 잇는다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36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&lt;B. </a:t>
            </a:r>
            <a:r>
              <a:rPr lang="ko-KR" altLang="en-US" b="0" i="0" dirty="0">
                <a:effectLst/>
                <a:latin typeface="-apple-system"/>
              </a:rPr>
              <a:t>국가별로 추가한 영화</a:t>
            </a:r>
            <a:r>
              <a:rPr lang="en-US" altLang="ko-KR" b="0" i="0" dirty="0">
                <a:effectLst/>
                <a:latin typeface="-apple-system"/>
              </a:rPr>
              <a:t>/</a:t>
            </a:r>
            <a:r>
              <a:rPr lang="ko-KR" altLang="en-US" b="0" i="0" dirty="0">
                <a:effectLst/>
                <a:latin typeface="-apple-system"/>
              </a:rPr>
              <a:t>드라마 비율이 어떻게 되고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시간에 따라 어떻게 변하였는가</a:t>
            </a:r>
            <a:r>
              <a:rPr lang="en-US" altLang="ko-KR" b="0" i="0" dirty="0">
                <a:effectLst/>
                <a:latin typeface="-apple-system"/>
              </a:rPr>
              <a:t>?&gt; </a:t>
            </a:r>
            <a:r>
              <a:rPr lang="ko-KR" altLang="en-US" b="0" i="0" dirty="0">
                <a:effectLst/>
                <a:latin typeface="-apple-system"/>
              </a:rPr>
              <a:t>파트 시작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-apple-system"/>
              </a:rPr>
              <a:t>위 그래프를 보면 미국과 인도의 경우 영화 비율이 </a:t>
            </a:r>
            <a:r>
              <a:rPr lang="en-US" altLang="ko-KR" b="0" i="0" dirty="0">
                <a:effectLst/>
                <a:latin typeface="-apple-system"/>
              </a:rPr>
              <a:t>tv show </a:t>
            </a:r>
            <a:r>
              <a:rPr lang="ko-KR" altLang="en-US" b="0" i="0" dirty="0">
                <a:effectLst/>
                <a:latin typeface="-apple-system"/>
              </a:rPr>
              <a:t>비율보다 높은 것을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885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미국의 경우 꾸준히 영화 비율이 높았다</a:t>
            </a:r>
            <a:r>
              <a:rPr lang="en-US" altLang="ko-KR" b="0" i="0" dirty="0">
                <a:effectLst/>
                <a:latin typeface="-apple-system"/>
              </a:rPr>
              <a:t>. 2009, 2010, 2011, 2012 </a:t>
            </a:r>
            <a:r>
              <a:rPr lang="ko-KR" altLang="en-US" b="0" i="0" dirty="0">
                <a:effectLst/>
                <a:latin typeface="-apple-system"/>
              </a:rPr>
              <a:t>년에는 영화만 추가했음을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0" i="0" dirty="0">
                <a:effectLst/>
                <a:latin typeface="-apple-system"/>
              </a:rPr>
              <a:t>인도도 마찬가지로 영화의 비율이 꾸준히 높다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할리우드와 </a:t>
            </a:r>
            <a:r>
              <a:rPr lang="ko-KR" altLang="en-US" b="0" i="0" dirty="0" err="1">
                <a:effectLst/>
                <a:latin typeface="-apple-system"/>
              </a:rPr>
              <a:t>발리우드의</a:t>
            </a:r>
            <a:r>
              <a:rPr lang="ko-KR" altLang="en-US" b="0" i="0" dirty="0">
                <a:effectLst/>
                <a:latin typeface="-apple-system"/>
              </a:rPr>
              <a:t> 본고장인 것을 고려할 수 </a:t>
            </a:r>
            <a:r>
              <a:rPr lang="ko-KR" altLang="en-US" b="0" i="0" dirty="0" err="1">
                <a:effectLst/>
                <a:latin typeface="-apple-system"/>
              </a:rPr>
              <a:t>있을듯</a:t>
            </a:r>
            <a:r>
              <a:rPr lang="ko-KR" altLang="en-US" b="0" i="0" dirty="0">
                <a:effectLst/>
                <a:latin typeface="-apple-system"/>
              </a:rPr>
              <a:t> 하다</a:t>
            </a:r>
            <a:r>
              <a:rPr lang="en-US" altLang="ko-KR" b="0" i="0" dirty="0">
                <a:effectLst/>
                <a:latin typeface="-apple-system"/>
              </a:rPr>
              <a:t>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7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effectLst/>
                <a:latin typeface="-apple-system"/>
              </a:rPr>
              <a:t>영국은 초반에는 영화와 </a:t>
            </a:r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비율이 비슷했지만 점점 영화가 많이 추가되는 것을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영화보다는 드라마</a:t>
            </a:r>
            <a:r>
              <a:rPr lang="en-US" altLang="ko-KR" dirty="0"/>
              <a:t>(TV</a:t>
            </a:r>
            <a:r>
              <a:rPr lang="ko-KR" altLang="en-US" dirty="0"/>
              <a:t>쇼</a:t>
            </a:r>
            <a:r>
              <a:rPr lang="en-US" altLang="ko-KR" dirty="0"/>
              <a:t>)</a:t>
            </a:r>
            <a:r>
              <a:rPr lang="ko-KR" altLang="en-US" dirty="0"/>
              <a:t> 수출에 주력하는 편</a:t>
            </a:r>
            <a:r>
              <a:rPr lang="en-US" altLang="ko-KR" dirty="0"/>
              <a:t>. </a:t>
            </a:r>
            <a:r>
              <a:rPr lang="ko-KR" altLang="en-US" dirty="0"/>
              <a:t>인도와는 정반대의 모양을 그린</a:t>
            </a:r>
            <a:r>
              <a:rPr lang="en-US" altLang="ko-KR" dirty="0"/>
              <a:t>, </a:t>
            </a:r>
            <a:r>
              <a:rPr lang="ko-KR" altLang="en-US" dirty="0"/>
              <a:t>비슷한 조건의</a:t>
            </a:r>
            <a:r>
              <a:rPr lang="en-US" altLang="ko-KR" dirty="0"/>
              <a:t>(</a:t>
            </a:r>
            <a:r>
              <a:rPr lang="ko-KR" altLang="en-US" dirty="0"/>
              <a:t>언어적 장벽</a:t>
            </a:r>
            <a:r>
              <a:rPr lang="en-US" altLang="ko-KR" dirty="0"/>
              <a:t>, </a:t>
            </a:r>
            <a:r>
              <a:rPr lang="ko-KR" altLang="en-US" dirty="0"/>
              <a:t>아시아 문화권</a:t>
            </a:r>
            <a:r>
              <a:rPr lang="en-US" altLang="ko-KR" dirty="0"/>
              <a:t>) </a:t>
            </a:r>
            <a:r>
              <a:rPr lang="ko-KR" altLang="en-US" dirty="0"/>
              <a:t>일본과 비슷한 그래프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68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영화보다는 드라마</a:t>
            </a:r>
            <a:r>
              <a:rPr lang="en-US" altLang="ko-KR" dirty="0"/>
              <a:t>(TV</a:t>
            </a:r>
            <a:r>
              <a:rPr lang="ko-KR" altLang="en-US" dirty="0"/>
              <a:t>쇼</a:t>
            </a:r>
            <a:r>
              <a:rPr lang="en-US" altLang="ko-KR" dirty="0"/>
              <a:t>)</a:t>
            </a:r>
            <a:r>
              <a:rPr lang="ko-KR" altLang="en-US" dirty="0"/>
              <a:t> 수출에 주력하는 편</a:t>
            </a:r>
            <a:r>
              <a:rPr lang="en-US" altLang="ko-KR" dirty="0"/>
              <a:t>. </a:t>
            </a:r>
            <a:r>
              <a:rPr lang="ko-KR" altLang="en-US" dirty="0"/>
              <a:t>인도와는 정반대의 모양을 그린</a:t>
            </a:r>
            <a:r>
              <a:rPr lang="en-US" altLang="ko-KR" dirty="0"/>
              <a:t>, </a:t>
            </a:r>
            <a:r>
              <a:rPr lang="ko-KR" altLang="en-US" dirty="0"/>
              <a:t>비슷한 조건의</a:t>
            </a:r>
            <a:r>
              <a:rPr lang="en-US" altLang="ko-KR" dirty="0"/>
              <a:t>(</a:t>
            </a:r>
            <a:r>
              <a:rPr lang="ko-KR" altLang="en-US" dirty="0"/>
              <a:t>언어적 장벽</a:t>
            </a:r>
            <a:r>
              <a:rPr lang="en-US" altLang="ko-KR" dirty="0"/>
              <a:t>, </a:t>
            </a:r>
            <a:r>
              <a:rPr lang="ko-KR" altLang="en-US" dirty="0"/>
              <a:t>아시아 문화권</a:t>
            </a:r>
            <a:r>
              <a:rPr lang="en-US" altLang="ko-KR" dirty="0"/>
              <a:t>) </a:t>
            </a:r>
            <a:r>
              <a:rPr lang="ko-KR" altLang="en-US" dirty="0"/>
              <a:t>일본과 비슷한 그래프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07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영화보다는 드라마</a:t>
            </a:r>
            <a:r>
              <a:rPr lang="en-US" altLang="ko-KR" dirty="0"/>
              <a:t>(TV</a:t>
            </a:r>
            <a:r>
              <a:rPr lang="ko-KR" altLang="en-US" dirty="0"/>
              <a:t>쇼</a:t>
            </a:r>
            <a:r>
              <a:rPr lang="en-US" altLang="ko-KR" dirty="0"/>
              <a:t>)</a:t>
            </a:r>
            <a:r>
              <a:rPr lang="ko-KR" altLang="en-US" dirty="0"/>
              <a:t> 수출에 주력하는 편</a:t>
            </a:r>
            <a:r>
              <a:rPr lang="en-US" altLang="ko-KR" dirty="0"/>
              <a:t>. </a:t>
            </a:r>
            <a:r>
              <a:rPr lang="ko-KR" altLang="en-US" dirty="0"/>
              <a:t>인도와는 정반대의 모양을 그린</a:t>
            </a:r>
            <a:r>
              <a:rPr lang="en-US" altLang="ko-KR" dirty="0"/>
              <a:t>, </a:t>
            </a:r>
            <a:r>
              <a:rPr lang="ko-KR" altLang="en-US" dirty="0"/>
              <a:t>비슷한 조건의</a:t>
            </a:r>
            <a:r>
              <a:rPr lang="en-US" altLang="ko-KR" dirty="0"/>
              <a:t>(</a:t>
            </a:r>
            <a:r>
              <a:rPr lang="ko-KR" altLang="en-US" dirty="0"/>
              <a:t>언어적 장벽</a:t>
            </a:r>
            <a:r>
              <a:rPr lang="en-US" altLang="ko-KR" dirty="0"/>
              <a:t>, </a:t>
            </a:r>
            <a:r>
              <a:rPr lang="ko-KR" altLang="en-US" dirty="0"/>
              <a:t>아시아 문화권</a:t>
            </a:r>
            <a:r>
              <a:rPr lang="en-US" altLang="ko-KR" dirty="0"/>
              <a:t>) </a:t>
            </a:r>
            <a:r>
              <a:rPr lang="ko-KR" altLang="en-US" dirty="0"/>
              <a:t>일본과 비슷한 그래프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419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&lt;C.</a:t>
            </a:r>
            <a:r>
              <a:rPr lang="ko-KR" altLang="en-US" dirty="0"/>
              <a:t>연도별 자주 나오는 장르</a:t>
            </a:r>
            <a:r>
              <a:rPr lang="en-US" altLang="ko-KR" dirty="0"/>
              <a:t>&gt;</a:t>
            </a:r>
            <a:r>
              <a:rPr lang="ko-KR" altLang="en-US" dirty="0"/>
              <a:t>파트의 시작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빈도수 상위 </a:t>
            </a:r>
            <a:r>
              <a:rPr lang="en-US" altLang="ko-KR" dirty="0"/>
              <a:t>20</a:t>
            </a:r>
            <a:r>
              <a:rPr lang="ko-KR" altLang="en-US" dirty="0"/>
              <a:t>개의 장르를 출력하여 시각화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329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&lt;D. </a:t>
            </a:r>
            <a:r>
              <a:rPr lang="ko-KR" altLang="en-US" dirty="0"/>
              <a:t>시간에 따른 장르의 순위 변화</a:t>
            </a:r>
            <a:r>
              <a:rPr lang="en-US" altLang="ko-KR" dirty="0"/>
              <a:t>&gt; </a:t>
            </a:r>
            <a:r>
              <a:rPr lang="ko-KR" altLang="en-US" dirty="0"/>
              <a:t>파트 시작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위 그래프는 영화의 개봉일을 기준으로 </a:t>
            </a:r>
            <a:r>
              <a:rPr lang="en-US" altLang="ko-KR" b="0" i="0" dirty="0">
                <a:effectLst/>
                <a:latin typeface="-apple-system"/>
              </a:rPr>
              <a:t>top 5 </a:t>
            </a:r>
            <a:r>
              <a:rPr lang="ko-KR" altLang="en-US" b="0" i="0" dirty="0">
                <a:effectLst/>
                <a:latin typeface="-apple-system"/>
              </a:rPr>
              <a:t>장르를 시각화한 것이다</a:t>
            </a:r>
            <a:r>
              <a:rPr lang="en-US" altLang="ko-KR" b="0" i="0" dirty="0">
                <a:effectLst/>
                <a:latin typeface="-apple-system"/>
              </a:rPr>
              <a:t>.  </a:t>
            </a:r>
          </a:p>
          <a:p>
            <a:r>
              <a:rPr lang="en-US" altLang="ko-KR" b="0" i="0" dirty="0">
                <a:effectLst/>
                <a:latin typeface="-apple-system"/>
              </a:rPr>
              <a:t>2008</a:t>
            </a:r>
            <a:r>
              <a:rPr lang="ko-KR" altLang="en-US" b="0" i="0" dirty="0">
                <a:effectLst/>
                <a:latin typeface="-apple-system"/>
              </a:rPr>
              <a:t>년과 </a:t>
            </a:r>
            <a:r>
              <a:rPr lang="en-US" altLang="ko-KR" b="0" i="0" dirty="0">
                <a:effectLst/>
                <a:latin typeface="-apple-system"/>
              </a:rPr>
              <a:t>2011</a:t>
            </a:r>
            <a:r>
              <a:rPr lang="ko-KR" altLang="en-US" b="0" i="0" dirty="0">
                <a:effectLst/>
                <a:latin typeface="-apple-system"/>
              </a:rPr>
              <a:t>년을 제외하고 가장 많이 나타난 장르는 </a:t>
            </a:r>
            <a:r>
              <a:rPr lang="en-US" altLang="ko-KR" b="0" i="0" dirty="0">
                <a:effectLst/>
                <a:latin typeface="-apple-system"/>
              </a:rPr>
              <a:t>International Movies</a:t>
            </a:r>
            <a:r>
              <a:rPr lang="ko-KR" altLang="en-US" b="0" i="0" dirty="0">
                <a:effectLst/>
                <a:latin typeface="-apple-system"/>
              </a:rPr>
              <a:t>이고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그 다음은 </a:t>
            </a:r>
            <a:r>
              <a:rPr lang="en-US" altLang="ko-KR" b="0" i="0" dirty="0">
                <a:effectLst/>
                <a:latin typeface="-apple-system"/>
              </a:rPr>
              <a:t>Dramas &gt; Comedies </a:t>
            </a:r>
            <a:r>
              <a:rPr lang="ko-KR" altLang="en-US" b="0" i="0" dirty="0">
                <a:effectLst/>
                <a:latin typeface="-apple-system"/>
              </a:rPr>
              <a:t>이다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effectLst/>
                <a:latin typeface="-apple-system"/>
              </a:rPr>
              <a:t>Action &amp; Adventure </a:t>
            </a:r>
            <a:r>
              <a:rPr lang="ko-KR" altLang="en-US" b="0" i="0" dirty="0">
                <a:effectLst/>
                <a:latin typeface="-apple-system"/>
              </a:rPr>
              <a:t>는 </a:t>
            </a:r>
            <a:r>
              <a:rPr lang="en-US" altLang="ko-KR" b="0" i="0" dirty="0">
                <a:effectLst/>
                <a:latin typeface="-apple-system"/>
              </a:rPr>
              <a:t>2013</a:t>
            </a:r>
            <a:r>
              <a:rPr lang="ko-KR" altLang="en-US" b="0" i="0" dirty="0">
                <a:effectLst/>
                <a:latin typeface="-apple-system"/>
              </a:rPr>
              <a:t>년 이후로 순위에 보이지 않고</a:t>
            </a:r>
            <a:r>
              <a:rPr lang="en-US" altLang="ko-KR" b="0" i="0" dirty="0">
                <a:effectLst/>
                <a:latin typeface="-apple-system"/>
              </a:rPr>
              <a:t>, 2015</a:t>
            </a:r>
            <a:r>
              <a:rPr lang="ko-KR" altLang="en-US" b="0" i="0" dirty="0">
                <a:effectLst/>
                <a:latin typeface="-apple-system"/>
              </a:rPr>
              <a:t>년부터 </a:t>
            </a:r>
            <a:r>
              <a:rPr lang="en-US" altLang="ko-KR" b="0" i="0" dirty="0">
                <a:effectLst/>
                <a:latin typeface="-apple-system"/>
              </a:rPr>
              <a:t>Documentaries </a:t>
            </a:r>
            <a:r>
              <a:rPr lang="ko-KR" altLang="en-US" b="0" i="0" dirty="0">
                <a:effectLst/>
                <a:latin typeface="-apple-system"/>
              </a:rPr>
              <a:t>가 나타나기 시작했다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effectLst/>
                <a:latin typeface="-apple-system"/>
              </a:rPr>
              <a:t>Independent Movies</a:t>
            </a:r>
            <a:r>
              <a:rPr lang="ko-KR" altLang="en-US" b="0" i="0" dirty="0">
                <a:effectLst/>
                <a:latin typeface="-apple-system"/>
              </a:rPr>
              <a:t>는 </a:t>
            </a:r>
            <a:r>
              <a:rPr lang="en-US" altLang="ko-KR" b="0" i="0" dirty="0">
                <a:effectLst/>
                <a:latin typeface="-apple-system"/>
              </a:rPr>
              <a:t>2019</a:t>
            </a:r>
            <a:r>
              <a:rPr lang="ko-KR" altLang="en-US" b="0" i="0" dirty="0">
                <a:effectLst/>
                <a:latin typeface="-apple-system"/>
              </a:rPr>
              <a:t>년 부터 </a:t>
            </a:r>
            <a:r>
              <a:rPr lang="en-US" altLang="ko-KR" b="0" i="0" dirty="0">
                <a:effectLst/>
                <a:latin typeface="-apple-system"/>
              </a:rPr>
              <a:t>Children &amp; Family Movies</a:t>
            </a:r>
            <a:r>
              <a:rPr lang="ko-KR" altLang="en-US" b="0" i="0" dirty="0">
                <a:effectLst/>
                <a:latin typeface="-apple-system"/>
              </a:rPr>
              <a:t>와 순위가 바뀌었다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effectLst/>
              <a:latin typeface="-apple-system"/>
            </a:endParaRPr>
          </a:p>
          <a:p>
            <a:pPr algn="l"/>
            <a:r>
              <a:rPr lang="en-US" altLang="ko-KR" i="1" dirty="0">
                <a:effectLst/>
                <a:latin typeface="var(--jp-content-font-family)"/>
              </a:rPr>
              <a:t>International Movies </a:t>
            </a:r>
            <a:r>
              <a:rPr lang="ko-KR" altLang="en-US" i="1" dirty="0">
                <a:effectLst/>
                <a:latin typeface="var(--jp-content-font-family)"/>
              </a:rPr>
              <a:t>라는 용어는 일반적으로 미국 이외의 지역에서 주요 할리우드 스튜디오의 지원 없이 제작된 모든 영화를 지칭합니다</a:t>
            </a:r>
            <a:r>
              <a:rPr lang="en-US" altLang="ko-KR" i="1" dirty="0">
                <a:effectLst/>
                <a:latin typeface="var(--jp-content-font-family)"/>
              </a:rPr>
              <a:t>.</a:t>
            </a:r>
            <a:endParaRPr lang="ko-KR" altLang="en-US" dirty="0">
              <a:effectLst/>
              <a:latin typeface="var(--jp-content-font-family)"/>
            </a:endParaRPr>
          </a:p>
          <a:p>
            <a:br>
              <a:rPr lang="ko-KR" altLang="en-US" b="0" i="0" dirty="0">
                <a:effectLst/>
                <a:latin typeface="-apple-system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56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</a:t>
            </a:r>
            <a:r>
              <a:rPr lang="en-US" altLang="ko-KR" b="0" i="0" dirty="0">
                <a:effectLst/>
                <a:latin typeface="-apple-system"/>
              </a:rPr>
              <a:t>, International TV Shows</a:t>
            </a:r>
            <a:r>
              <a:rPr lang="ko-KR" altLang="en-US" b="0" i="0" dirty="0">
                <a:effectLst/>
                <a:latin typeface="-apple-system"/>
              </a:rPr>
              <a:t>가 계속해서 가장 많이 나타나는 장르이다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최근에는 주로 드라마 장르가 자주 나타나고 있고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코미디나 다큐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범죄 관련 프로가 많이 나타나는 추세이다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4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위 그래프는 </a:t>
            </a:r>
            <a:r>
              <a:rPr lang="ko-KR" altLang="en-US" b="0" i="0" dirty="0" err="1">
                <a:effectLst/>
                <a:latin typeface="-apple-system"/>
              </a:rPr>
              <a:t>넷플릭스에</a:t>
            </a:r>
            <a:r>
              <a:rPr lang="ko-KR" altLang="en-US" b="0" i="0" dirty="0">
                <a:effectLst/>
                <a:latin typeface="-apple-system"/>
              </a:rPr>
              <a:t> </a:t>
            </a:r>
            <a:r>
              <a:rPr lang="ko-KR" altLang="en-US" b="1" i="0" dirty="0">
                <a:effectLst/>
                <a:latin typeface="-apple-system"/>
              </a:rPr>
              <a:t>컨텐츠가 추가된 연도</a:t>
            </a:r>
            <a:r>
              <a:rPr lang="ko-KR" altLang="en-US" b="0" i="0" dirty="0">
                <a:effectLst/>
                <a:latin typeface="-apple-system"/>
              </a:rPr>
              <a:t>를 기준으로 </a:t>
            </a:r>
            <a:r>
              <a:rPr lang="en-US" altLang="ko-KR" b="0" i="0" dirty="0">
                <a:effectLst/>
                <a:latin typeface="-apple-system"/>
              </a:rPr>
              <a:t>top 5 </a:t>
            </a:r>
            <a:r>
              <a:rPr lang="ko-KR" altLang="en-US" b="0" i="0" dirty="0">
                <a:effectLst/>
                <a:latin typeface="-apple-system"/>
              </a:rPr>
              <a:t>장르를 나타낸 것이다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en-US" altLang="ko-KR" b="0" i="0" dirty="0">
                <a:effectLst/>
                <a:latin typeface="-apple-system"/>
              </a:rPr>
              <a:t>2020</a:t>
            </a:r>
            <a:r>
              <a:rPr lang="ko-KR" altLang="en-US" b="0" i="0" dirty="0">
                <a:effectLst/>
                <a:latin typeface="-apple-system"/>
              </a:rPr>
              <a:t>년까지는 </a:t>
            </a:r>
            <a:r>
              <a:rPr lang="en-US" altLang="ko-KR" b="0" i="0" dirty="0">
                <a:effectLst/>
                <a:latin typeface="-apple-system"/>
              </a:rPr>
              <a:t>International Movies</a:t>
            </a:r>
            <a:r>
              <a:rPr lang="ko-KR" altLang="en-US" b="0" i="0" dirty="0">
                <a:effectLst/>
                <a:latin typeface="-apple-system"/>
              </a:rPr>
              <a:t>가 가장 많이 추가 되었는데</a:t>
            </a:r>
            <a:r>
              <a:rPr lang="en-US" altLang="ko-KR" b="0" i="0" dirty="0">
                <a:effectLst/>
                <a:latin typeface="-apple-system"/>
              </a:rPr>
              <a:t>, 2021</a:t>
            </a:r>
            <a:r>
              <a:rPr lang="ko-KR" altLang="en-US" b="0" i="0" dirty="0">
                <a:effectLst/>
                <a:latin typeface="-apple-system"/>
              </a:rPr>
              <a:t>년에는 </a:t>
            </a:r>
            <a:r>
              <a:rPr lang="en-US" altLang="ko-KR" b="0" i="0" dirty="0">
                <a:effectLst/>
                <a:latin typeface="-apple-system"/>
              </a:rPr>
              <a:t>Dramas</a:t>
            </a:r>
            <a:r>
              <a:rPr lang="ko-KR" altLang="en-US" b="0" i="0" dirty="0">
                <a:effectLst/>
                <a:latin typeface="-apple-system"/>
              </a:rPr>
              <a:t>가 많이 추가된 것을 볼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effectLst/>
                <a:latin typeface="-apple-system"/>
              </a:rPr>
              <a:t>Comedies</a:t>
            </a:r>
            <a:r>
              <a:rPr lang="ko-KR" altLang="en-US" b="0" i="0" dirty="0">
                <a:effectLst/>
                <a:latin typeface="-apple-system"/>
              </a:rPr>
              <a:t>와 </a:t>
            </a:r>
            <a:r>
              <a:rPr lang="en-US" altLang="ko-KR" b="0" i="0" dirty="0">
                <a:effectLst/>
                <a:latin typeface="-apple-system"/>
              </a:rPr>
              <a:t>Action &amp; Adventure </a:t>
            </a:r>
            <a:r>
              <a:rPr lang="ko-KR" altLang="en-US" b="0" i="0" dirty="0">
                <a:effectLst/>
                <a:latin typeface="-apple-system"/>
              </a:rPr>
              <a:t>도 꾸준히 순위에 등장하고 있으며</a:t>
            </a:r>
            <a:r>
              <a:rPr lang="en-US" altLang="ko-KR" b="0" i="0" dirty="0">
                <a:effectLst/>
                <a:latin typeface="-apple-system"/>
              </a:rPr>
              <a:t>, 2021</a:t>
            </a:r>
            <a:r>
              <a:rPr lang="ko-KR" altLang="en-US" b="0" i="0" dirty="0">
                <a:effectLst/>
                <a:latin typeface="-apple-system"/>
              </a:rPr>
              <a:t>년에는 </a:t>
            </a:r>
            <a:r>
              <a:rPr lang="en-US" altLang="ko-KR" b="0" i="0" dirty="0">
                <a:effectLst/>
                <a:latin typeface="-apple-system"/>
              </a:rPr>
              <a:t>Children &amp; Family Movies</a:t>
            </a:r>
            <a:r>
              <a:rPr lang="ko-KR" altLang="en-US" b="0" i="0" dirty="0">
                <a:effectLst/>
                <a:latin typeface="-apple-system"/>
              </a:rPr>
              <a:t>가 많이 추가된 것을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492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shows</a:t>
            </a:r>
            <a:r>
              <a:rPr lang="ko-KR" altLang="en-US" b="0" i="0" dirty="0">
                <a:effectLst/>
                <a:latin typeface="-apple-system"/>
              </a:rPr>
              <a:t>의 경우 </a:t>
            </a:r>
            <a:r>
              <a:rPr lang="en-US" altLang="ko-KR" b="0" i="0" dirty="0">
                <a:effectLst/>
                <a:latin typeface="-apple-system"/>
              </a:rPr>
              <a:t>International TV Shows</a:t>
            </a:r>
            <a:r>
              <a:rPr lang="ko-KR" altLang="en-US" b="0" i="0" dirty="0">
                <a:effectLst/>
                <a:latin typeface="-apple-system"/>
              </a:rPr>
              <a:t>가 계속해서 가장 많이 추가되고 있으며</a:t>
            </a:r>
            <a:r>
              <a:rPr lang="en-US" altLang="ko-KR" b="0" i="0" dirty="0">
                <a:effectLst/>
                <a:latin typeface="-apple-system"/>
              </a:rPr>
              <a:t>, Dramas, Comedies, Kid's, Crime TV Show</a:t>
            </a:r>
            <a:r>
              <a:rPr lang="ko-KR" altLang="en-US" b="0" i="0" dirty="0">
                <a:effectLst/>
                <a:latin typeface="-apple-system"/>
              </a:rPr>
              <a:t>가 계속해서 많이 추가되는 추세이다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46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-apple-system"/>
              </a:rPr>
              <a:t>위 그래프는 월별로 많이 추가된 영화 장르를 시각화한 것이다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pPr algn="l"/>
            <a:r>
              <a:rPr lang="ko-KR" altLang="en-US" b="0" i="0" dirty="0">
                <a:effectLst/>
                <a:latin typeface="-apple-system"/>
              </a:rPr>
              <a:t>월별로 살펴본 장르도 연도에서 크게 벗어나지 않는다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/>
            <a:r>
              <a:rPr lang="en-US" altLang="ko-KR" b="0" i="0" dirty="0">
                <a:effectLst/>
                <a:latin typeface="-apple-system"/>
              </a:rPr>
              <a:t>1</a:t>
            </a:r>
            <a:r>
              <a:rPr lang="ko-KR" altLang="en-US" b="0" i="0" dirty="0">
                <a:effectLst/>
                <a:latin typeface="-apple-system"/>
              </a:rPr>
              <a:t>월을 제외하고 가장 많이 추가된 장르는 </a:t>
            </a:r>
            <a:r>
              <a:rPr lang="en-US" altLang="ko-KR" b="0" i="0" dirty="0">
                <a:effectLst/>
                <a:latin typeface="-apple-system"/>
              </a:rPr>
              <a:t>International Movies</a:t>
            </a:r>
            <a:r>
              <a:rPr lang="ko-KR" altLang="en-US" b="0" i="0" dirty="0">
                <a:effectLst/>
                <a:latin typeface="-apple-system"/>
              </a:rPr>
              <a:t>이고</a:t>
            </a:r>
            <a:r>
              <a:rPr lang="en-US" altLang="ko-KR" b="0" i="0" dirty="0">
                <a:effectLst/>
                <a:latin typeface="-apple-system"/>
              </a:rPr>
              <a:t>, Dramas</a:t>
            </a:r>
            <a:r>
              <a:rPr lang="ko-KR" altLang="en-US" b="0" i="0" dirty="0">
                <a:effectLst/>
                <a:latin typeface="-apple-system"/>
              </a:rPr>
              <a:t>와 </a:t>
            </a:r>
            <a:r>
              <a:rPr lang="en-US" altLang="ko-KR" b="0" i="0" dirty="0">
                <a:effectLst/>
                <a:latin typeface="-apple-system"/>
              </a:rPr>
              <a:t>Comedies</a:t>
            </a:r>
            <a:r>
              <a:rPr lang="ko-KR" altLang="en-US" b="0" i="0" dirty="0">
                <a:effectLst/>
                <a:latin typeface="-apple-system"/>
              </a:rPr>
              <a:t>가 뒤를 잇는다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/>
            <a:endParaRPr lang="en-US" altLang="ko-KR" b="0" i="0" dirty="0">
              <a:effectLst/>
              <a:latin typeface="-apple-system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9761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effectLst/>
                <a:latin typeface="-apple-system"/>
              </a:rPr>
              <a:t>그 다음으로 다큐와 액션 영화가 주로 많이 추가되는데</a:t>
            </a:r>
            <a:r>
              <a:rPr lang="en-US" altLang="ko-KR" b="0" i="0" dirty="0">
                <a:effectLst/>
                <a:latin typeface="-apple-system"/>
              </a:rPr>
              <a:t>, 2, 3, 5</a:t>
            </a:r>
            <a:r>
              <a:rPr lang="ko-KR" altLang="en-US" b="0" i="0" dirty="0">
                <a:effectLst/>
                <a:latin typeface="-apple-system"/>
              </a:rPr>
              <a:t>월에는 액션 영화 대신 독립영화가 많이 추가되었다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/>
            <a:r>
              <a:rPr lang="en-US" altLang="ko-KR" b="0" i="0" dirty="0">
                <a:effectLst/>
                <a:latin typeface="-apple-system"/>
              </a:rPr>
              <a:t>11</a:t>
            </a:r>
            <a:r>
              <a:rPr lang="ko-KR" altLang="en-US" b="0" i="0" dirty="0">
                <a:effectLst/>
                <a:latin typeface="-apple-system"/>
              </a:rPr>
              <a:t>월에는 </a:t>
            </a:r>
            <a:r>
              <a:rPr lang="en-US" altLang="ko-KR" b="0" i="0" dirty="0">
                <a:effectLst/>
                <a:latin typeface="-apple-system"/>
              </a:rPr>
              <a:t>Children &amp; Family Movies</a:t>
            </a:r>
            <a:r>
              <a:rPr lang="ko-KR" altLang="en-US" b="0" i="0" dirty="0">
                <a:effectLst/>
                <a:latin typeface="-apple-system"/>
              </a:rPr>
              <a:t>가 보이는데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이는 미국의 추수감사절과 같은 가족중심 문화의 영향이 있는 것으로 보인다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71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 주로 나타나는 장르는 역시 </a:t>
            </a:r>
            <a:r>
              <a:rPr lang="en-US" altLang="ko-KR" b="0" i="0" dirty="0">
                <a:effectLst/>
                <a:latin typeface="-apple-system"/>
              </a:rPr>
              <a:t>International TV Shows</a:t>
            </a:r>
            <a:r>
              <a:rPr lang="ko-KR" altLang="en-US" b="0" i="0" dirty="0">
                <a:effectLst/>
                <a:latin typeface="-apple-system"/>
              </a:rPr>
              <a:t>와 </a:t>
            </a:r>
            <a:r>
              <a:rPr lang="en-US" altLang="ko-KR" b="0" i="0" dirty="0">
                <a:effectLst/>
                <a:latin typeface="-apple-system"/>
              </a:rPr>
              <a:t>Dramas, Comedies, Docuseries, Crime TV Shows</a:t>
            </a:r>
            <a:r>
              <a:rPr lang="ko-KR" altLang="en-US" b="0" i="0" dirty="0">
                <a:effectLst/>
                <a:latin typeface="-apple-system"/>
              </a:rPr>
              <a:t>등이다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230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&lt;B.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결측치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확인 및 처리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&gt;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파트 시작</a:t>
            </a:r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정확한 날짜에 관한 정보가 있는데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이는 불필요하게 자세하기 때문에 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월 단위로 나누어 새로운 칼럼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year_added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month_added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추가하도록 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국가 데이터에는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결측치가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많이 존재하기 때문에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drop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한 후에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countries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새로 할당한다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또한 국가 데이터는 다음과 같이 복수 개가 있는 칸이 있는데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이중 첫 번째 국가만 사용하도록 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first_country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새로 할당한다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85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12</a:t>
            </a:r>
            <a:r>
              <a:rPr lang="ko-KR" altLang="en-US" b="0" i="0" dirty="0">
                <a:effectLst/>
                <a:latin typeface="-apple-system"/>
              </a:rPr>
              <a:t>월의 경우 </a:t>
            </a:r>
            <a:r>
              <a:rPr lang="en-US" altLang="ko-KR" b="0" i="0" dirty="0">
                <a:effectLst/>
                <a:latin typeface="-apple-system"/>
              </a:rPr>
              <a:t>Romantic TV Shows</a:t>
            </a:r>
            <a:r>
              <a:rPr lang="ko-KR" altLang="en-US" b="0" i="0" dirty="0">
                <a:effectLst/>
                <a:latin typeface="-apple-system"/>
              </a:rPr>
              <a:t>가 이전보다 높은 비율로 나타나는데 크리스마스의 영향이 있어 보인다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939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&lt;E. </a:t>
            </a:r>
            <a:r>
              <a:rPr lang="ko-KR" altLang="en-US" dirty="0"/>
              <a:t>제작 관람가 분석</a:t>
            </a:r>
            <a:r>
              <a:rPr lang="en-US" altLang="ko-KR" dirty="0"/>
              <a:t>&gt; </a:t>
            </a:r>
            <a:r>
              <a:rPr lang="ko-KR" altLang="en-US" dirty="0"/>
              <a:t>파트 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i="0" dirty="0">
                <a:effectLst/>
                <a:latin typeface="-apple-system"/>
              </a:rPr>
              <a:t>위 그래프는 전체 컨텐츠에 대한 관람 등급을 연도별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월별로 시각화한 것이다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4996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전체 컨텐츠에서 가장 많이 나온 등급은 </a:t>
            </a:r>
            <a:r>
              <a:rPr lang="en-US" altLang="ko-KR" b="0" i="0" dirty="0">
                <a:effectLst/>
                <a:latin typeface="-apple-system"/>
              </a:rPr>
              <a:t>3, 4 </a:t>
            </a:r>
            <a:r>
              <a:rPr lang="ko-KR" altLang="en-US" b="0" i="0" dirty="0">
                <a:effectLst/>
                <a:latin typeface="-apple-system"/>
              </a:rPr>
              <a:t>번이다</a:t>
            </a:r>
            <a:r>
              <a:rPr lang="en-US" altLang="ko-KR" b="0" i="0" dirty="0">
                <a:effectLst/>
                <a:latin typeface="-apple-system"/>
              </a:rPr>
              <a:t>. 3</a:t>
            </a:r>
            <a:r>
              <a:rPr lang="ko-KR" altLang="en-US" b="0" i="0" dirty="0">
                <a:effectLst/>
                <a:latin typeface="-apple-system"/>
              </a:rPr>
              <a:t>번은 </a:t>
            </a:r>
            <a:r>
              <a:rPr lang="en-US" altLang="ko-KR" b="0" i="0" dirty="0">
                <a:effectLst/>
                <a:latin typeface="-apple-system"/>
              </a:rPr>
              <a:t>15</a:t>
            </a:r>
            <a:r>
              <a:rPr lang="ko-KR" altLang="en-US" b="0" i="0" dirty="0">
                <a:effectLst/>
                <a:latin typeface="-apple-system"/>
              </a:rPr>
              <a:t>세 이상</a:t>
            </a:r>
            <a:r>
              <a:rPr lang="en-US" altLang="ko-KR" b="0" i="0" dirty="0">
                <a:effectLst/>
                <a:latin typeface="-apple-system"/>
              </a:rPr>
              <a:t>, 4</a:t>
            </a:r>
            <a:r>
              <a:rPr lang="ko-KR" altLang="en-US" b="0" i="0" dirty="0">
                <a:effectLst/>
                <a:latin typeface="-apple-system"/>
              </a:rPr>
              <a:t>번은 </a:t>
            </a:r>
            <a:r>
              <a:rPr lang="en-US" altLang="ko-KR" b="0" i="0" dirty="0">
                <a:effectLst/>
                <a:latin typeface="-apple-system"/>
              </a:rPr>
              <a:t>19</a:t>
            </a:r>
            <a:r>
              <a:rPr lang="ko-KR" altLang="en-US" b="0" i="0" dirty="0">
                <a:effectLst/>
                <a:latin typeface="-apple-system"/>
              </a:rPr>
              <a:t>세 이상의 관람 등급을 가지는데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 err="1">
                <a:effectLst/>
                <a:latin typeface="-apple-system"/>
              </a:rPr>
              <a:t>넷플릭스의</a:t>
            </a:r>
            <a:r>
              <a:rPr lang="ko-KR" altLang="en-US" b="0" i="0" dirty="0">
                <a:effectLst/>
                <a:latin typeface="-apple-system"/>
              </a:rPr>
              <a:t> 이런 관람등급 분포를 보니 자극적인 컨텐츠를 통해 성인을 주 타겟으로 삼는 듯 하다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연도 별로 등급의 추이를 보니</a:t>
            </a:r>
            <a:r>
              <a:rPr lang="en-US" altLang="ko-KR" b="0" i="0" dirty="0">
                <a:effectLst/>
                <a:latin typeface="-apple-system"/>
              </a:rPr>
              <a:t>, 2018</a:t>
            </a:r>
            <a:r>
              <a:rPr lang="ko-KR" altLang="en-US" b="0" i="0" dirty="0">
                <a:effectLst/>
                <a:latin typeface="-apple-system"/>
              </a:rPr>
              <a:t>년부터 계속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컨텐츠가 많이 추가되고 있음을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-apple-system"/>
              </a:rPr>
              <a:t>월 별로 나타낸 등급을 보면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</a:t>
            </a:r>
            <a:r>
              <a:rPr lang="en-US" altLang="ko-KR" b="0" i="0" dirty="0">
                <a:effectLst/>
                <a:latin typeface="-apple-system"/>
              </a:rPr>
              <a:t>(4)</a:t>
            </a:r>
            <a:r>
              <a:rPr lang="ko-KR" altLang="en-US" b="0" i="0" dirty="0">
                <a:effectLst/>
                <a:latin typeface="-apple-system"/>
              </a:rPr>
              <a:t>가 계속 많이 추가되다가</a:t>
            </a:r>
            <a:r>
              <a:rPr lang="en-US" altLang="ko-KR" b="0" i="0" dirty="0">
                <a:effectLst/>
                <a:latin typeface="-apple-system"/>
              </a:rPr>
              <a:t>, 10</a:t>
            </a:r>
            <a:r>
              <a:rPr lang="ko-KR" altLang="en-US" b="0" i="0" dirty="0">
                <a:effectLst/>
                <a:latin typeface="-apple-system"/>
              </a:rPr>
              <a:t>월부터 </a:t>
            </a:r>
            <a:r>
              <a:rPr lang="en-US" altLang="ko-KR" b="0" i="0" dirty="0">
                <a:effectLst/>
                <a:latin typeface="-apple-system"/>
              </a:rPr>
              <a:t>12</a:t>
            </a:r>
            <a:r>
              <a:rPr lang="ko-KR" altLang="en-US" b="0" i="0" dirty="0">
                <a:effectLst/>
                <a:latin typeface="-apple-system"/>
              </a:rPr>
              <a:t>월까지는 다른 등급의 컨텐츠가 더 많이 추가된 것을 알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아까도 말했지만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추수감사절이나 크리스마스와 같은 연휴가 영향을 </a:t>
            </a:r>
            <a:r>
              <a:rPr lang="ko-KR" altLang="en-US" b="0" i="0" dirty="0" err="1">
                <a:effectLst/>
                <a:latin typeface="-apple-system"/>
              </a:rPr>
              <a:t>미친게</a:t>
            </a:r>
            <a:r>
              <a:rPr lang="ko-KR" altLang="en-US" b="0" i="0" dirty="0">
                <a:effectLst/>
                <a:latin typeface="-apple-system"/>
              </a:rPr>
              <a:t> 아닐까 싶다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7229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이는 영화 데이터에 대한 관람등급을 연도별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월별로 시각화 한 것이다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전체 데이터와 크게 다르지 않은 것을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다만 </a:t>
            </a:r>
            <a:r>
              <a:rPr lang="en-US" altLang="ko-KR" b="0" i="0" dirty="0">
                <a:effectLst/>
                <a:latin typeface="-apple-system"/>
              </a:rPr>
              <a:t>7</a:t>
            </a:r>
            <a:r>
              <a:rPr lang="ko-KR" altLang="en-US" b="0" i="0" dirty="0">
                <a:effectLst/>
                <a:latin typeface="-apple-system"/>
              </a:rPr>
              <a:t>세 이상 관람 등급의 영화가 점점 증가하는 것을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832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tv show</a:t>
            </a:r>
            <a:r>
              <a:rPr lang="ko-KR" altLang="en-US" b="0" i="0" dirty="0">
                <a:effectLst/>
                <a:latin typeface="-apple-system"/>
              </a:rPr>
              <a:t>의 경우 </a:t>
            </a:r>
            <a:r>
              <a:rPr lang="en-US" altLang="ko-KR" b="0" i="0" dirty="0">
                <a:effectLst/>
                <a:latin typeface="-apple-system"/>
              </a:rPr>
              <a:t>2016</a:t>
            </a:r>
            <a:r>
              <a:rPr lang="ko-KR" altLang="en-US" b="0" i="0" dirty="0">
                <a:effectLst/>
                <a:latin typeface="-apple-system"/>
              </a:rPr>
              <a:t>년</a:t>
            </a:r>
            <a:r>
              <a:rPr lang="en-US" altLang="ko-KR" b="0" i="0" dirty="0">
                <a:effectLst/>
                <a:latin typeface="-apple-system"/>
              </a:rPr>
              <a:t>, 2017</a:t>
            </a:r>
            <a:r>
              <a:rPr lang="ko-KR" altLang="en-US" b="0" i="0" dirty="0">
                <a:effectLst/>
                <a:latin typeface="-apple-system"/>
              </a:rPr>
              <a:t>년에 </a:t>
            </a:r>
            <a:r>
              <a:rPr lang="en-US" altLang="ko-KR" b="0" i="0" dirty="0">
                <a:effectLst/>
                <a:latin typeface="-apple-system"/>
              </a:rPr>
              <a:t>15</a:t>
            </a:r>
            <a:r>
              <a:rPr lang="ko-KR" altLang="en-US" b="0" i="0" dirty="0">
                <a:effectLst/>
                <a:latin typeface="-apple-system"/>
              </a:rPr>
              <a:t>세 이상 등급의 컨텐츠가 많이 추가되었는데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이후에는 다시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컨텐츠가 많이 추가된 것을 볼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en-US" altLang="ko-KR" b="0" i="0" dirty="0">
                <a:effectLst/>
                <a:latin typeface="-apple-system"/>
              </a:rPr>
              <a:t>1</a:t>
            </a:r>
            <a:r>
              <a:rPr lang="ko-KR" altLang="en-US" b="0" i="0" dirty="0">
                <a:effectLst/>
                <a:latin typeface="-apple-system"/>
              </a:rPr>
              <a:t>번과 </a:t>
            </a:r>
            <a:r>
              <a:rPr lang="en-US" altLang="ko-KR" b="0" i="0" dirty="0">
                <a:effectLst/>
                <a:latin typeface="-apple-system"/>
              </a:rPr>
              <a:t>2</a:t>
            </a:r>
            <a:r>
              <a:rPr lang="ko-KR" altLang="en-US" b="0" i="0" dirty="0">
                <a:effectLst/>
                <a:latin typeface="-apple-system"/>
              </a:rPr>
              <a:t>번 관람 등급과 </a:t>
            </a:r>
            <a:r>
              <a:rPr lang="en-US" altLang="ko-KR" b="0" i="0" dirty="0">
                <a:effectLst/>
                <a:latin typeface="-apple-system"/>
              </a:rPr>
              <a:t>3</a:t>
            </a:r>
            <a:r>
              <a:rPr lang="ko-KR" altLang="en-US" b="0" i="0" dirty="0">
                <a:effectLst/>
                <a:latin typeface="-apple-system"/>
              </a:rPr>
              <a:t>번</a:t>
            </a:r>
            <a:r>
              <a:rPr lang="en-US" altLang="ko-KR" b="0" i="0" dirty="0">
                <a:effectLst/>
                <a:latin typeface="-apple-system"/>
              </a:rPr>
              <a:t>, 4</a:t>
            </a:r>
            <a:r>
              <a:rPr lang="ko-KR" altLang="en-US" b="0" i="0" dirty="0">
                <a:effectLst/>
                <a:latin typeface="-apple-system"/>
              </a:rPr>
              <a:t>번 관람등급과의 격차가 영화 데이터만큼 크게 </a:t>
            </a:r>
            <a:r>
              <a:rPr lang="ko-KR" altLang="en-US" b="0" i="0" dirty="0" err="1">
                <a:effectLst/>
                <a:latin typeface="-apple-system"/>
              </a:rPr>
              <a:t>차이나지는</a:t>
            </a:r>
            <a:r>
              <a:rPr lang="ko-KR" altLang="en-US" b="0" i="0" dirty="0">
                <a:effectLst/>
                <a:latin typeface="-apple-system"/>
              </a:rPr>
              <a:t> 않는다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391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한국의 경우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전체 데이터와는 달리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등급보다 </a:t>
            </a:r>
            <a:r>
              <a:rPr lang="en-US" altLang="ko-KR" b="0" i="0" dirty="0">
                <a:effectLst/>
                <a:latin typeface="-apple-system"/>
              </a:rPr>
              <a:t>15</a:t>
            </a:r>
            <a:r>
              <a:rPr lang="ko-KR" altLang="en-US" b="0" i="0" dirty="0">
                <a:effectLst/>
                <a:latin typeface="-apple-system"/>
              </a:rPr>
              <a:t>세 이상 등급의 컨텐츠가 더 많은 것을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012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미국은 언제나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컨텐츠가 많은 것을 볼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effectLst/>
                <a:latin typeface="-apple-system"/>
              </a:rPr>
              <a:t>월 별 데이터를 비교해보니</a:t>
            </a:r>
            <a:r>
              <a:rPr lang="en-US" altLang="ko-KR" b="0" i="0" dirty="0">
                <a:effectLst/>
                <a:latin typeface="-apple-system"/>
              </a:rPr>
              <a:t>, 9</a:t>
            </a:r>
            <a:r>
              <a:rPr lang="ko-KR" altLang="en-US" b="0" i="0" dirty="0">
                <a:effectLst/>
                <a:latin typeface="-apple-system"/>
              </a:rPr>
              <a:t>월을 제외하고 모두 </a:t>
            </a:r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컨텐츠가 가장 많이 추가되었다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위에서 미국의 연휴때문에 전체 데이터의 </a:t>
            </a:r>
            <a:r>
              <a:rPr lang="en-US" altLang="ko-KR" b="0" i="0" dirty="0">
                <a:effectLst/>
                <a:latin typeface="-apple-system"/>
              </a:rPr>
              <a:t>10, 11, 12 </a:t>
            </a:r>
            <a:r>
              <a:rPr lang="ko-KR" altLang="en-US" b="0" i="0" dirty="0">
                <a:effectLst/>
                <a:latin typeface="-apple-system"/>
              </a:rPr>
              <a:t>월의 컨텐츠 등급이 낮게 나오는 줄 알았는데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ko-KR" altLang="en-US" b="0" i="0" dirty="0">
                <a:effectLst/>
                <a:latin typeface="-apple-system"/>
              </a:rPr>
              <a:t>다른 이유가 있는 듯 하다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90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effectLst/>
                <a:latin typeface="-apple-system"/>
              </a:rPr>
              <a:t>마지막으로 인도 컨텐츠의 관람 등급 그래프이다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</a:p>
          <a:p>
            <a:r>
              <a:rPr lang="ko-KR" altLang="en-US" b="0" i="0" dirty="0" err="1">
                <a:effectLst/>
                <a:latin typeface="-apple-system"/>
              </a:rPr>
              <a:t>청불</a:t>
            </a:r>
            <a:r>
              <a:rPr lang="ko-KR" altLang="en-US" b="0" i="0" dirty="0">
                <a:effectLst/>
                <a:latin typeface="-apple-system"/>
              </a:rPr>
              <a:t> 등급의 컨텐츠가 </a:t>
            </a:r>
            <a:r>
              <a:rPr lang="en-US" altLang="ko-KR" b="0" i="0" dirty="0">
                <a:effectLst/>
                <a:latin typeface="-apple-system"/>
              </a:rPr>
              <a:t>15</a:t>
            </a:r>
            <a:r>
              <a:rPr lang="ko-KR" altLang="en-US" b="0" i="0" dirty="0">
                <a:effectLst/>
                <a:latin typeface="-apple-system"/>
              </a:rPr>
              <a:t>세 이상 관람 컨텐츠에 비해 많이 적은 것을 알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6988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- </a:t>
            </a:r>
            <a:r>
              <a:rPr lang="ko-KR" altLang="en-US" dirty="0"/>
              <a:t>영어권의</a:t>
            </a:r>
            <a:r>
              <a:rPr lang="en-US" altLang="ko-KR" dirty="0"/>
              <a:t>, </a:t>
            </a:r>
            <a:r>
              <a:rPr lang="ko-KR" altLang="en-US" dirty="0"/>
              <a:t>대중에 친숙한 장르와 자극적인 관람등급의 수요가 수익 마케팅에 반영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9212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그러므로 결국 가장 유효한 트렌드 공식은 대중성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</a:t>
            </a:r>
            <a:r>
              <a:rPr lang="en-US" altLang="ko-KR" dirty="0"/>
              <a:t> </a:t>
            </a:r>
            <a:r>
              <a:rPr lang="ko-KR" altLang="en-US" dirty="0"/>
              <a:t>한 방향을 </a:t>
            </a:r>
            <a:r>
              <a:rPr lang="ko-KR" altLang="en-US" dirty="0" err="1"/>
              <a:t>가리키는듯한</a:t>
            </a:r>
            <a:r>
              <a:rPr lang="ko-KR" altLang="en-US" dirty="0"/>
              <a:t> 데이터 흐름 속에서도 요소별 독자적인 특색을 분석해 볼 수 있었다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26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74 min, 84 min, 66 min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의 이상치가 발견되었다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으로 변환하여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이후에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dropna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()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로 빼고 진행하겠다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이전에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결측치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확인할때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rating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에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4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개 칸이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인 것을 확인하였다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위의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3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값도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으로 변환하면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결측치는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총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7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개가 될 것이다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6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데이터의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따라 영화와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TV Show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로 나뉘는데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따라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listed_in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칼럼의 장르 종류도 나뉘게 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그에 따라 영화와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TV Show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데이터로 분리하여 사용을 하겠다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listed_in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장르는 복수 개로 존재하기도 하기 때문에 이 정보가 모두 반영이 되도록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one-hot-encoding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을 진행한다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5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-apple-system"/>
              </a:rPr>
              <a:t>&lt;C. </a:t>
            </a:r>
            <a:r>
              <a:rPr lang="ko-KR" altLang="en-US" b="0" i="0" dirty="0">
                <a:effectLst/>
                <a:latin typeface="-apple-system"/>
              </a:rPr>
              <a:t>칼럼 별 데이터 분포 시각화</a:t>
            </a:r>
            <a:r>
              <a:rPr lang="en-US" altLang="ko-KR" b="0" i="0" dirty="0">
                <a:effectLst/>
                <a:latin typeface="-apple-system"/>
              </a:rPr>
              <a:t>&gt; </a:t>
            </a:r>
            <a:r>
              <a:rPr lang="ko-KR" altLang="en-US" b="0" i="0" dirty="0">
                <a:effectLst/>
                <a:latin typeface="-apple-system"/>
              </a:rPr>
              <a:t>파트 시작</a:t>
            </a:r>
            <a:endParaRPr lang="en-US" altLang="ko-KR" b="0" i="0" dirty="0">
              <a:effectLst/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데이터의 약 </a:t>
            </a:r>
            <a:r>
              <a:rPr lang="en-US" altLang="ko-KR" b="0" i="0" dirty="0">
                <a:effectLst/>
                <a:latin typeface="-apple-system"/>
              </a:rPr>
              <a:t>70%</a:t>
            </a:r>
            <a:r>
              <a:rPr lang="ko-KR" altLang="en-US" b="0" i="0" dirty="0">
                <a:effectLst/>
                <a:latin typeface="-apple-system"/>
              </a:rPr>
              <a:t>가 영화임을 알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후에 데이터 간 관계를 볼 때 </a:t>
            </a:r>
            <a:r>
              <a:rPr lang="en-US" altLang="ko-KR" b="0" i="0" dirty="0">
                <a:effectLst/>
                <a:latin typeface="-apple-system"/>
              </a:rPr>
              <a:t>Movie </a:t>
            </a:r>
            <a:r>
              <a:rPr lang="ko-KR" altLang="en-US" b="0" i="0" dirty="0">
                <a:effectLst/>
                <a:latin typeface="-apple-system"/>
              </a:rPr>
              <a:t>데이터와 </a:t>
            </a:r>
            <a:r>
              <a:rPr lang="en-US" altLang="ko-KR" b="0" i="0" dirty="0">
                <a:effectLst/>
                <a:latin typeface="-apple-system"/>
              </a:rPr>
              <a:t>TV Show </a:t>
            </a:r>
            <a:r>
              <a:rPr lang="ko-KR" altLang="en-US" b="0" i="0" dirty="0">
                <a:effectLst/>
                <a:latin typeface="-apple-system"/>
              </a:rPr>
              <a:t>데이터를 나누어 살펴본다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7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effectLst/>
                <a:latin typeface="-apple-system"/>
              </a:rPr>
              <a:t>Country-  89</a:t>
            </a:r>
            <a:r>
              <a:rPr lang="ko-KR" altLang="en-US" b="0" i="0" dirty="0">
                <a:effectLst/>
                <a:latin typeface="-apple-system"/>
              </a:rPr>
              <a:t>개의 국가가 포함되어 있음을 알 수 있다</a:t>
            </a:r>
            <a:r>
              <a:rPr lang="en-US" altLang="ko-KR" b="0" i="0" dirty="0">
                <a:effectLst/>
                <a:latin typeface="-apple-system"/>
              </a:rPr>
              <a:t>. </a:t>
            </a:r>
            <a:r>
              <a:rPr lang="ko-KR" altLang="en-US" b="0" i="0" dirty="0">
                <a:effectLst/>
                <a:latin typeface="-apple-system"/>
              </a:rPr>
              <a:t>국가별로 </a:t>
            </a:r>
            <a:r>
              <a:rPr lang="ko-KR" altLang="en-US" b="0" i="0" dirty="0" err="1">
                <a:effectLst/>
                <a:latin typeface="-apple-system"/>
              </a:rPr>
              <a:t>넷플릭스에</a:t>
            </a:r>
            <a:r>
              <a:rPr lang="ko-KR" altLang="en-US" b="0" i="0" dirty="0">
                <a:effectLst/>
                <a:latin typeface="-apple-system"/>
              </a:rPr>
              <a:t> 추가된 컨텐츠를 살펴본다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en-US" altLang="ko-KR" dirty="0"/>
              <a:t>Release Year - </a:t>
            </a:r>
            <a:r>
              <a:rPr lang="ko-KR" altLang="en-US" b="0" i="0" dirty="0">
                <a:effectLst/>
                <a:latin typeface="-apple-system"/>
              </a:rPr>
              <a:t>콘텐츠가 개봉된 연도를 나타낸다</a:t>
            </a:r>
            <a:r>
              <a:rPr lang="en-US" altLang="ko-KR" b="0" i="0" dirty="0">
                <a:effectLst/>
                <a:latin typeface="-apple-system"/>
              </a:rPr>
              <a:t>. 2018</a:t>
            </a:r>
            <a:r>
              <a:rPr lang="ko-KR" altLang="en-US" b="0" i="0" dirty="0">
                <a:effectLst/>
                <a:latin typeface="-apple-system"/>
              </a:rPr>
              <a:t>년에 개봉된 영화가 가장 많이 있음을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3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 err="1">
                <a:effectLst/>
                <a:latin typeface="-apple-system"/>
              </a:rPr>
              <a:t>넷플릭스에</a:t>
            </a:r>
            <a:r>
              <a:rPr lang="ko-KR" altLang="en-US" b="0" i="0" dirty="0">
                <a:effectLst/>
                <a:latin typeface="-apple-system"/>
              </a:rPr>
              <a:t> 컨텐츠가 추가된 날짜를 의미한다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ko-KR" altLang="en-US" b="0" i="0" dirty="0">
                <a:effectLst/>
                <a:latin typeface="-apple-system"/>
              </a:rPr>
              <a:t>일월연도가 다 나타나 있기 때문에 연도와 월별로 나누어 살펴본다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</a:p>
          <a:p>
            <a:r>
              <a:rPr lang="en-US" altLang="ko-KR" b="0" i="0" dirty="0">
                <a:effectLst/>
                <a:latin typeface="-apple-system"/>
              </a:rPr>
              <a:t>2015</a:t>
            </a:r>
            <a:r>
              <a:rPr lang="ko-KR" altLang="en-US" b="0" i="0" dirty="0">
                <a:effectLst/>
                <a:latin typeface="-apple-system"/>
              </a:rPr>
              <a:t>년부터 콘텐츠가 급격하게 추가된 것을 볼 수 있다</a:t>
            </a:r>
            <a:r>
              <a:rPr lang="en-US" altLang="ko-KR" b="0" i="0" dirty="0"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7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B76FF-9800-499F-9B7B-5DAC40E96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5B98D8-37B8-4724-9D56-2F9A7B49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A6F7-C15C-4163-85E2-F40B8BAD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D5F66-E515-481A-992F-B5060F3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55D9F-9734-48B3-9114-0B665E18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7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99717-EBB9-41AF-8286-C5C514D5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A05C1-5A08-4F24-B109-384A6E4B0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53818-3A86-4A52-A613-7D62C32B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08A21-A6A4-422B-A82D-76BCF593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240AA-96E0-4811-A41D-52090F07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1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1BC61-5C79-40C9-92FB-189EA14A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330D68-5B2F-4E5A-B250-E25E4BB27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AFA13-608E-4A2F-A246-08B479FC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96CB5-4B25-4041-A3C3-1FCC751B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FB146-BB2C-4CDE-9FD5-CDAF6A23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6641A-BCA0-436D-BF48-652E3AB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FBC35-FA14-4413-BDFA-EECDCABC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0EAC6-0F87-4259-85E2-7609BA95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EFA1D-592B-46A2-9F30-4F3E4034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41D0D-0B1D-4FA9-AAD6-F3364D3E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5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62EA1-112D-4A25-8540-1CF8CFFF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890DD-907A-4406-B0D0-146E6E109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816D2-6883-493B-91C9-67DF8E0D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D417-CAEA-4BEF-BD1C-5E593187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D7DA0-0562-4171-9CA6-132DF488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6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3F2D-E38D-4EF4-8E2D-C0F8124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62E2C-7194-472C-9489-348B5B100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3382E-E1B4-478E-BFB6-5696AF476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37EFD-1A60-4B43-95F4-7F5C57D5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653B7-B8AA-434C-92AD-36E68338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D2443-1539-4A33-B26F-49AA4D9F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6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8CAC8-EF6A-47DA-859D-93EA891F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52FD9-2E13-4528-B2EE-620A1049A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428B-8CF0-4567-BEC9-AB50BC7C5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53F39-62EA-4318-8B8F-D3363BD23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084380-93B9-4258-B25D-89559031F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B673ED-58F6-4146-BD7F-504759A4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DFFB01-27CA-47E6-B741-F8B1A0D0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598144-58C3-4A3F-B4AD-929C52BC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EED6-16FB-465F-9A3A-FF701526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5492C-0B46-42B7-8EFF-05D09C4D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2937E-71F7-482E-A5E2-F5D213B7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FE06A-7C0D-4F42-82DF-91911AB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2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1077DA-FB6F-49CD-AC96-DA2EA3D2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7D2A62-1F85-414F-82B8-DE9C5DD2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2E4B-6944-4E66-90A4-F92887C4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1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6DB7-093B-4FAF-AB8D-8299CD14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C309E-19CA-4C9E-96FC-7D8024BD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90CA26-6F08-409E-8D98-7276EDDD5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CCF9E-6FCB-429B-9430-5063435A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4AB47-E3D4-426B-915A-B468017E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5AF93-6D4E-4E83-A3AE-A9C71ED0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485A4-0529-4C4A-BC76-ED9E22B5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FF01E2-820C-470B-AD9B-674F44316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42473-5CA2-4B15-A038-753C67E34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F093C-34E8-4FC4-BC2B-8FEA025F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12B8A-A9C5-4B83-9D45-B546C83A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DCBF03-6C11-4A83-9AFC-07051CD6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6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ABEC2E-4747-4DC6-B552-0DEE8624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C74B-DC96-4279-BDDD-889EA573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FEC9D-5F3F-4DE9-A672-857146283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95CB8-FA39-4FFA-A086-E355FFBFB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99BCB-2307-46CC-853F-DA405D8BC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하늘, 실외, 도시이(가) 표시된 사진&#10;&#10;자동 생성된 설명">
            <a:extLst>
              <a:ext uri="{FF2B5EF4-FFF2-40B4-BE49-F238E27FC236}">
                <a16:creationId xmlns:a16="http://schemas.microsoft.com/office/drawing/2014/main" id="{50A2A31D-8713-424A-926D-0B266655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15896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0127E3-2643-4CE8-A4D1-D90AD6E2D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7314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Netflix </a:t>
            </a:r>
            <a:r>
              <a:rPr lang="ko-KR" altLang="en-US" sz="4800" dirty="0"/>
              <a:t>트렌드와 성공 공식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C7FE9C-5679-45BC-9327-3025BF791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148269" cy="68770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시간의 변화에 따른 컨텐츠 유행 추이 분석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64AB7-1A4E-43A0-8817-FB9F9CCFF53C}"/>
              </a:ext>
            </a:extLst>
          </p:cNvPr>
          <p:cNvSpPr txBox="1"/>
          <p:nvPr/>
        </p:nvSpPr>
        <p:spPr>
          <a:xfrm>
            <a:off x="457252" y="5448850"/>
            <a:ext cx="421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지금 우리 데이터는</a:t>
            </a:r>
            <a:r>
              <a:rPr lang="en-US" altLang="ko-KR" dirty="0"/>
              <a:t>&gt;</a:t>
            </a:r>
            <a:r>
              <a:rPr lang="ko-KR" altLang="en-US" dirty="0"/>
              <a:t> 조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조현빈</a:t>
            </a:r>
            <a:r>
              <a:rPr lang="en-US" altLang="ko-KR" dirty="0"/>
              <a:t>, </a:t>
            </a:r>
            <a:r>
              <a:rPr lang="ko-KR" altLang="en-US" dirty="0" err="1"/>
              <a:t>황시연</a:t>
            </a:r>
            <a:r>
              <a:rPr lang="en-US" altLang="ko-KR" dirty="0"/>
              <a:t>, </a:t>
            </a:r>
            <a:r>
              <a:rPr lang="ko-KR" altLang="en-US" dirty="0"/>
              <a:t>신은정</a:t>
            </a:r>
            <a:r>
              <a:rPr lang="en-US" altLang="ko-KR" dirty="0"/>
              <a:t>, </a:t>
            </a:r>
            <a:r>
              <a:rPr lang="ko-KR" altLang="en-US" dirty="0" err="1"/>
              <a:t>박설현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13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93"/>
            <a:ext cx="10515600" cy="4498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 Country  / iii) Release Year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10CFFC-EDE4-4BC7-A39C-6ACD4FFE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8" y="2343386"/>
            <a:ext cx="5219093" cy="4167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F40C1B-BF99-49B2-A88C-9909E1F1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6" y="2100386"/>
            <a:ext cx="5938592" cy="44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iv) </a:t>
            </a:r>
            <a:r>
              <a:rPr lang="en-US" altLang="ko-KR" sz="2400" dirty="0" err="1"/>
              <a:t>Date_added</a:t>
            </a:r>
            <a:r>
              <a:rPr lang="en-US" altLang="ko-KR" sz="2400" dirty="0"/>
              <a:t> 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4E0A8-8D54-4812-ADB8-2B8AA86B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5" y="2289859"/>
            <a:ext cx="5650307" cy="4334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A580E2-B900-47F8-B34E-83A54592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2" y="2289859"/>
            <a:ext cx="5841724" cy="43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v) Rating 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B7BE6-7657-43D5-B534-17A8C7E75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82" y="1527587"/>
            <a:ext cx="7724861" cy="53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vi) Duration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6E671-E4E6-4A47-8D14-4137E4BE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467"/>
            <a:ext cx="5029201" cy="4717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84EC32-5069-4FDC-AD77-6FB1FDE03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89" y="2144735"/>
            <a:ext cx="4868958" cy="47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vii) </a:t>
            </a:r>
          </a:p>
          <a:p>
            <a:pPr marL="0" indent="0">
              <a:buNone/>
            </a:pPr>
            <a:r>
              <a:rPr lang="en-US" altLang="ko-KR" sz="2400" dirty="0"/>
              <a:t>Genre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19F77E-FCF2-41B5-AC0B-9C7DD1E8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231" y="1346758"/>
            <a:ext cx="9482921" cy="54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vii)-1</a:t>
            </a:r>
          </a:p>
          <a:p>
            <a:pPr marL="0" indent="0">
              <a:buNone/>
            </a:pPr>
            <a:r>
              <a:rPr lang="en-US" altLang="ko-KR" sz="2400" dirty="0"/>
              <a:t>Genre</a:t>
            </a:r>
          </a:p>
          <a:p>
            <a:pPr marL="0" indent="0">
              <a:buNone/>
            </a:pPr>
            <a:r>
              <a:rPr lang="en-US" altLang="ko-KR" sz="2400" dirty="0"/>
              <a:t>-Movie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EA928F-6D82-415B-9047-CBC4045E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10" y="1509118"/>
            <a:ext cx="9309870" cy="52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6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vii)-2</a:t>
            </a:r>
          </a:p>
          <a:p>
            <a:pPr marL="0" indent="0">
              <a:buNone/>
            </a:pPr>
            <a:r>
              <a:rPr lang="en-US" altLang="ko-KR" sz="2400" dirty="0"/>
              <a:t>Genre</a:t>
            </a:r>
          </a:p>
          <a:p>
            <a:pPr marL="0" indent="0">
              <a:buNone/>
            </a:pPr>
            <a:r>
              <a:rPr lang="en-US" altLang="ko-KR" sz="2400" dirty="0"/>
              <a:t>-TV Show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B7461-B07F-4309-9857-E4B8DCD5D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21" y="1426886"/>
            <a:ext cx="9402184" cy="54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9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F1E3C5-80EA-4592-8562-3D0BA568E3FE}"/>
              </a:ext>
            </a:extLst>
          </p:cNvPr>
          <p:cNvSpPr txBox="1"/>
          <p:nvPr/>
        </p:nvSpPr>
        <p:spPr>
          <a:xfrm>
            <a:off x="3162748" y="3173701"/>
            <a:ext cx="650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변수 간의 관계 확인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DB5854C-5EF0-4F4C-8976-04A17647E9C1}"/>
              </a:ext>
            </a:extLst>
          </p:cNvPr>
          <p:cNvSpPr/>
          <p:nvPr/>
        </p:nvSpPr>
        <p:spPr>
          <a:xfrm>
            <a:off x="2926080" y="2861534"/>
            <a:ext cx="6336254" cy="1355463"/>
          </a:xfrm>
          <a:prstGeom prst="frame">
            <a:avLst/>
          </a:prstGeom>
          <a:solidFill>
            <a:srgbClr val="047612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28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8446739D-D710-474D-B64F-69AD4145D113}"/>
              </a:ext>
            </a:extLst>
          </p:cNvPr>
          <p:cNvSpPr/>
          <p:nvPr/>
        </p:nvSpPr>
        <p:spPr>
          <a:xfrm>
            <a:off x="3410813" y="1118268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lphaUcPeriod"/>
            </a:pPr>
            <a:r>
              <a:rPr lang="ko-KR" altLang="en-US" sz="2200" b="1" dirty="0">
                <a:solidFill>
                  <a:prstClr val="white"/>
                </a:solidFill>
              </a:rPr>
              <a:t>연도</a:t>
            </a:r>
            <a:r>
              <a:rPr lang="en-US" altLang="ko-KR" sz="2200" b="1" dirty="0">
                <a:solidFill>
                  <a:prstClr val="white"/>
                </a:solidFill>
              </a:rPr>
              <a:t>/</a:t>
            </a:r>
            <a:r>
              <a:rPr lang="ko-KR" altLang="en-US" sz="2200" b="1" dirty="0">
                <a:solidFill>
                  <a:prstClr val="white"/>
                </a:solidFill>
              </a:rPr>
              <a:t>국가별 영화</a:t>
            </a:r>
            <a:r>
              <a:rPr lang="en-US" altLang="ko-KR" sz="2200" b="1" dirty="0">
                <a:solidFill>
                  <a:prstClr val="white"/>
                </a:solidFill>
              </a:rPr>
              <a:t>, </a:t>
            </a:r>
            <a:r>
              <a:rPr lang="ko-KR" altLang="en-US" sz="2200" b="1" dirty="0">
                <a:solidFill>
                  <a:prstClr val="white"/>
                </a:solidFill>
              </a:rPr>
              <a:t>드라마 </a:t>
            </a:r>
            <a:endParaRPr lang="en-US" altLang="ko-KR" sz="22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2200" b="1" dirty="0">
                <a:solidFill>
                  <a:prstClr val="white"/>
                </a:solidFill>
              </a:rPr>
              <a:t>제작 증가세 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90000D45-A674-49F5-A824-49BB68F372A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493DBCDF-92BA-4CA1-8C40-264A093D4A52}"/>
              </a:ext>
            </a:extLst>
          </p:cNvPr>
          <p:cNvSpPr/>
          <p:nvPr/>
        </p:nvSpPr>
        <p:spPr>
          <a:xfrm>
            <a:off x="3392690" y="2228508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B. </a:t>
            </a:r>
            <a:r>
              <a:rPr lang="ko-KR" altLang="en-US" sz="2000" b="1" dirty="0">
                <a:solidFill>
                  <a:prstClr val="white"/>
                </a:solidFill>
              </a:rPr>
              <a:t>제작 국가별 영화</a:t>
            </a:r>
            <a:r>
              <a:rPr lang="en-US" altLang="ko-KR" sz="2000" b="1" dirty="0">
                <a:solidFill>
                  <a:prstClr val="white"/>
                </a:solidFill>
              </a:rPr>
              <a:t>, </a:t>
            </a:r>
            <a:r>
              <a:rPr lang="ko-KR" altLang="en-US" sz="2000" b="1" dirty="0">
                <a:solidFill>
                  <a:prstClr val="white"/>
                </a:solidFill>
              </a:rPr>
              <a:t>드라마 비율 및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시간에 따른 변화 추이</a:t>
            </a:r>
            <a:r>
              <a:rPr lang="en-US" altLang="ko-KR" sz="200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3EA9-E3C4-405D-98E7-FBDA647CC74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31">
            <a:extLst>
              <a:ext uri="{FF2B5EF4-FFF2-40B4-BE49-F238E27FC236}">
                <a16:creationId xmlns:a16="http://schemas.microsoft.com/office/drawing/2014/main" id="{F2736FE6-D0FD-4AC2-8E70-6B27233ED0D2}"/>
              </a:ext>
            </a:extLst>
          </p:cNvPr>
          <p:cNvSpPr/>
          <p:nvPr/>
        </p:nvSpPr>
        <p:spPr>
          <a:xfrm>
            <a:off x="3410813" y="334478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prstClr val="white"/>
                </a:solidFill>
              </a:rPr>
              <a:t>C.</a:t>
            </a:r>
            <a:r>
              <a:rPr lang="ko-KR" altLang="en-US" sz="2200" b="1" dirty="0">
                <a:solidFill>
                  <a:prstClr val="white"/>
                </a:solidFill>
              </a:rPr>
              <a:t>연도별 자주 나오는 장르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12" name="사각형: 둥근 모서리 31">
            <a:extLst>
              <a:ext uri="{FF2B5EF4-FFF2-40B4-BE49-F238E27FC236}">
                <a16:creationId xmlns:a16="http://schemas.microsoft.com/office/drawing/2014/main" id="{DC3AB556-7159-4721-984B-954BED8057A4}"/>
              </a:ext>
            </a:extLst>
          </p:cNvPr>
          <p:cNvSpPr/>
          <p:nvPr/>
        </p:nvSpPr>
        <p:spPr>
          <a:xfrm>
            <a:off x="3410813" y="445502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prstClr val="white"/>
                </a:solidFill>
              </a:rPr>
              <a:t>D. </a:t>
            </a:r>
            <a:r>
              <a:rPr lang="ko-KR" altLang="en-US" sz="2200" b="1" dirty="0">
                <a:solidFill>
                  <a:prstClr val="white"/>
                </a:solidFill>
              </a:rPr>
              <a:t>시간에 따른 국가별 인기장르 추이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id="{652B9F89-9FB9-4E2C-91A1-8E92CB32C9B0}"/>
              </a:ext>
            </a:extLst>
          </p:cNvPr>
          <p:cNvSpPr/>
          <p:nvPr/>
        </p:nvSpPr>
        <p:spPr>
          <a:xfrm>
            <a:off x="3392690" y="556526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E. </a:t>
            </a:r>
            <a:r>
              <a:rPr lang="ko-KR" altLang="en-US" sz="2600" b="1" dirty="0">
                <a:solidFill>
                  <a:prstClr val="white"/>
                </a:solidFill>
              </a:rPr>
              <a:t>제작 관람가 분석</a:t>
            </a:r>
            <a:endParaRPr lang="en-US" altLang="ko-KR" sz="2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4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A8C751F-B24B-487F-B727-47E37609922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7D43D32-ADCC-4AF7-AC8E-4D66AC1F60F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68510422-5442-46B2-BFCC-DCCFB7F0BCD4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3051D-B52C-4F7E-9954-A5F9CC8C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연도별 전체 컨텐츠 추가 추이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FAF373A-82AD-40FE-8E5D-8C9FE9939D8F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4109E-F150-4816-A7EA-113E9C2A7ECF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B7D922-224E-4ECD-B179-7615D6DD896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9A876-855E-4AB5-A3A1-102F7AFE02F6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252E77-ED55-433C-82C5-EA4D8DF2A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802" y="2214935"/>
            <a:ext cx="9348395" cy="464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73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어두운, 표지판, 밤이(가) 표시된 사진&#10;&#10;자동 생성된 설명">
            <a:extLst>
              <a:ext uri="{FF2B5EF4-FFF2-40B4-BE49-F238E27FC236}">
                <a16:creationId xmlns:a16="http://schemas.microsoft.com/office/drawing/2014/main" id="{44315531-012C-4906-82FD-F0539CE3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59" y="0"/>
            <a:ext cx="4322909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727253-E236-45C7-8588-2EFFE8A5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AD9AE-4151-461F-8B48-82D384479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6492" y="706244"/>
            <a:ext cx="3679517" cy="4363844"/>
          </a:xfrm>
        </p:spPr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데이터 살펴보기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변수 종류 및 형태 확인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결측치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확인 및 처리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칼럼별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데이터의 분포 시각화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5C5D5-9390-46F5-97EF-BBAA8D0BB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2747" y="96819"/>
            <a:ext cx="3624080" cy="6411557"/>
          </a:xfrm>
        </p:spPr>
        <p:txBody>
          <a:bodyPr>
            <a:normAutofit/>
          </a:bodyPr>
          <a:lstStyle/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변수간의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관계 확인</a:t>
            </a:r>
          </a:p>
          <a:p>
            <a:pPr marL="914400" lvl="1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연도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국가별 영화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드라마 제작 증가세 분석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제작 국가별 영화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드라마 비율 및 시간에 따른 변화 추이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연도별 제작 장르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배우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감독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시간에 따른 국가별 인기장르 추이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제작 관람가 분석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결론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A8C751F-B24B-487F-B727-47E37609922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7D43D32-ADCC-4AF7-AC8E-4D66AC1F60F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68510422-5442-46B2-BFCC-DCCFB7F0BCD4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3051D-B52C-4F7E-9954-A5F9CC8C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)-1 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연도별 드라마</a:t>
            </a:r>
            <a:r>
              <a:rPr lang="en-US" altLang="ko-KR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영화 추가 추이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FAF373A-82AD-40FE-8E5D-8C9FE9939D8F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4109E-F150-4816-A7EA-113E9C2A7ECF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B7D922-224E-4ECD-B179-7615D6DD896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19A876-855E-4AB5-A3A1-102F7AFE02F6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59EE9-2B01-4D07-BDBB-6DBCA5E59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737" y="2158277"/>
            <a:ext cx="9208546" cy="46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)-2 </a:t>
            </a:r>
            <a:r>
              <a:rPr lang="ko-KR" altLang="en-US" sz="2400" dirty="0"/>
              <a:t>연도별 영화 추가 추이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961E6D-22A5-4A30-A5F6-E14907333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1" y="2326713"/>
            <a:ext cx="8923950" cy="453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6AE1B-7C17-46DC-B143-14B21D4E650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A7046-9A20-4A39-98C9-B56361882065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0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)-3 </a:t>
            </a:r>
            <a:r>
              <a:rPr lang="ko-KR" altLang="en-US" sz="2400" dirty="0"/>
              <a:t>연도별 드라마 추가 추이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39EA65-7A74-4F33-B922-AF0D33129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2" y="2213822"/>
            <a:ext cx="8810755" cy="4444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B3698-A040-472B-9B3B-1AB8634385F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BF4DD-E75F-4027-A3A7-5C6BCC2E2CED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 </a:t>
            </a:r>
            <a:r>
              <a:rPr lang="ko-KR" altLang="en-US" sz="2400" dirty="0"/>
              <a:t>컨텐츠를 가장 많이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추가한 국가 </a:t>
            </a:r>
            <a:r>
              <a:rPr lang="en-US" altLang="ko-KR" sz="2400" dirty="0"/>
              <a:t>Top10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0F6AA1-124E-4C3C-8F0F-5D464DB8B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50" y="1344707"/>
            <a:ext cx="6955648" cy="5513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2B39D-F8E2-437A-9ADC-2C2C0E166156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F3033-B430-421E-935A-D60DE099C350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29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ii)-1 </a:t>
            </a:r>
            <a:r>
              <a:rPr lang="ko-KR" altLang="en-US" sz="2400" dirty="0"/>
              <a:t>영화를</a:t>
            </a:r>
            <a:r>
              <a:rPr lang="en-US" altLang="ko-KR" sz="2400" dirty="0"/>
              <a:t>/TV</a:t>
            </a:r>
            <a:r>
              <a:rPr lang="ko-KR" altLang="en-US" sz="2400" dirty="0"/>
              <a:t>쇼를 가장 많이 추가한 국가 </a:t>
            </a:r>
            <a:r>
              <a:rPr lang="en-US" altLang="ko-KR" sz="2400" dirty="0"/>
              <a:t>Top 10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45E3E7-4646-44D5-8890-B5F48865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3" y="2418754"/>
            <a:ext cx="5299605" cy="4180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B2D9D8-69EB-4FF2-B620-75CFC2EED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45" y="2585057"/>
            <a:ext cx="5527715" cy="4180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2D2BC-90D5-43E9-BB0A-0C5988650DB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85AAE-8438-4DAC-B3D2-6EE14C13DD21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54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ii)-2 </a:t>
            </a:r>
            <a:r>
              <a:rPr lang="ko-KR" altLang="en-US" sz="2400" dirty="0"/>
              <a:t>연도별 </a:t>
            </a:r>
            <a:r>
              <a:rPr lang="en-US" altLang="ko-KR" sz="2400" dirty="0"/>
              <a:t>Top10</a:t>
            </a:r>
            <a:r>
              <a:rPr lang="ko-KR" altLang="en-US" sz="2400" dirty="0"/>
              <a:t>변화</a:t>
            </a:r>
            <a:r>
              <a:rPr lang="en-US" altLang="ko-KR" sz="2400" dirty="0"/>
              <a:t>- </a:t>
            </a:r>
            <a:r>
              <a:rPr lang="ko-KR" altLang="en-US" sz="2400" dirty="0"/>
              <a:t>컨텐츠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15A02A-9336-4BF2-962B-1ACAE72BB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1" y="2347161"/>
            <a:ext cx="2680100" cy="2163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6FC43F-2CB7-46E9-BD03-E0A41F839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00" y="2326713"/>
            <a:ext cx="2726609" cy="21636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4CB13-B379-42EA-BBE1-6E05C669A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18" y="2254316"/>
            <a:ext cx="2873522" cy="2308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BC033D-14EF-41AC-A8B9-0238125C9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432262"/>
            <a:ext cx="2463624" cy="19525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C17597-7989-4AC3-B58C-856E52A002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9711"/>
            <a:ext cx="2937734" cy="2349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9B2620-7649-46B3-8618-6A66790A10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79" y="4490392"/>
            <a:ext cx="3049266" cy="24138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94DE7A-3E85-4744-984E-AF01B6462D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90" y="4649263"/>
            <a:ext cx="2715950" cy="2134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C82A6-C9D4-4C37-8BBE-7315B35CA608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76F5E7-8E40-4B9E-8E90-2A0EAEF3023C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2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ii)-3 </a:t>
            </a:r>
            <a:r>
              <a:rPr lang="ko-KR" altLang="en-US" sz="2400" dirty="0"/>
              <a:t>연도별 </a:t>
            </a:r>
            <a:r>
              <a:rPr lang="en-US" altLang="ko-KR" sz="2400" dirty="0"/>
              <a:t>Top10</a:t>
            </a:r>
            <a:r>
              <a:rPr lang="ko-KR" altLang="en-US" sz="2400" dirty="0"/>
              <a:t>변화</a:t>
            </a:r>
            <a:r>
              <a:rPr lang="en-US" altLang="ko-KR" sz="2400" dirty="0"/>
              <a:t>- </a:t>
            </a:r>
            <a:r>
              <a:rPr lang="ko-KR" altLang="en-US" sz="2400" dirty="0"/>
              <a:t>영화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A8C0BA-4B32-4F71-B679-1F24E41DE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8" y="2441985"/>
            <a:ext cx="2631082" cy="2105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FF44CD-4B57-4D5E-BE4B-5F28B9EA0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63" y="2431164"/>
            <a:ext cx="2633651" cy="21053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02208B-0C3B-4C99-A017-A579FCB4C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14" y="2431164"/>
            <a:ext cx="2772436" cy="2209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8B166F-4CB0-4E7C-9E7B-6F651AE35D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50" y="2339132"/>
            <a:ext cx="2893807" cy="23110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159ED3-EA6F-497F-A4D3-DA4A2DC567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5" y="4579569"/>
            <a:ext cx="2788408" cy="22098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CCF892-7C25-4C08-BF6A-44AB456285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91" y="4628578"/>
            <a:ext cx="2656853" cy="21053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098EC4-91C0-4EF1-ABBB-9535F82E60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74" y="4582234"/>
            <a:ext cx="2788409" cy="2229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84BD4-1BFF-4AD7-85F5-6D360D278CD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F1D4D-4570-4218-BE5D-3E8EAABEAC7C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46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ii)-4 </a:t>
            </a:r>
            <a:r>
              <a:rPr lang="ko-KR" altLang="en-US" sz="2400" dirty="0"/>
              <a:t>연도별 </a:t>
            </a:r>
            <a:r>
              <a:rPr lang="en-US" altLang="ko-KR" sz="2400" dirty="0"/>
              <a:t>Top10</a:t>
            </a:r>
            <a:r>
              <a:rPr lang="ko-KR" altLang="en-US" sz="2400" dirty="0"/>
              <a:t>변화</a:t>
            </a:r>
            <a:r>
              <a:rPr lang="en-US" altLang="ko-KR" sz="2400" dirty="0"/>
              <a:t>- TV</a:t>
            </a:r>
            <a:r>
              <a:rPr lang="ko-KR" altLang="en-US" sz="2400" dirty="0"/>
              <a:t>쇼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3B35C-2510-4B8F-ABB9-710D7F763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" y="2369866"/>
            <a:ext cx="2656174" cy="2156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1F1010-106E-4F25-BC51-96808D780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05" y="2344901"/>
            <a:ext cx="2656173" cy="21681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32CC83-1670-4984-807B-E3EA7338F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78" y="2369866"/>
            <a:ext cx="2792661" cy="22434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1585C4-3595-444D-A373-8CCF7D5A38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00" y="2369866"/>
            <a:ext cx="2792661" cy="22297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BEFA28-A41C-4835-8360-31F330466E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3" y="4588085"/>
            <a:ext cx="2708721" cy="21569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0C4055-ECDC-4E43-9149-5600BFF872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50" y="4568870"/>
            <a:ext cx="2708050" cy="21569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9414C1-84B3-420F-9EF2-CFC3B59D1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46" y="4588084"/>
            <a:ext cx="2708050" cy="215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C0AFE0-5E5F-481D-897D-D6E079E63B0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19629-2D55-40DC-ABA3-16C9016FA322}"/>
              </a:ext>
            </a:extLst>
          </p:cNvPr>
          <p:cNvSpPr txBox="1"/>
          <p:nvPr/>
        </p:nvSpPr>
        <p:spPr>
          <a:xfrm>
            <a:off x="2710927" y="863330"/>
            <a:ext cx="63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6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국가별 컨텐츠 상대적</a:t>
            </a:r>
            <a:r>
              <a:rPr lang="en-US" altLang="ko-KR" dirty="0"/>
              <a:t>/</a:t>
            </a:r>
            <a:r>
              <a:rPr lang="ko-KR" altLang="en-US" dirty="0"/>
              <a:t>절대적 비율 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A213D6-E1E7-46C6-8131-E28A3CE37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1" y="2438680"/>
            <a:ext cx="5265541" cy="4241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CB15B8-7F88-4243-8EBF-02FCA18D839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8124E8-7A36-405A-9126-E4C974D22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9" y="2438680"/>
            <a:ext cx="5371531" cy="41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6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ii)-1 </a:t>
            </a: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C80E9E-C429-4623-8429-9B8D8654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326713"/>
            <a:ext cx="5391541" cy="4272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8BAE2-6E3B-47FD-AE88-205941B15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25" y="2241167"/>
            <a:ext cx="5551675" cy="4416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6C8BB-2A2F-42A0-8E3C-2B8D91BE576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81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899FA7F1-5184-47EE-B920-364708A92B64}"/>
              </a:ext>
            </a:extLst>
          </p:cNvPr>
          <p:cNvSpPr/>
          <p:nvPr/>
        </p:nvSpPr>
        <p:spPr>
          <a:xfrm>
            <a:off x="2936838" y="1118795"/>
            <a:ext cx="6400800" cy="1183341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prstClr val="white"/>
                </a:solidFill>
              </a:rPr>
              <a:t>방향성</a:t>
            </a:r>
            <a:endParaRPr lang="en-US" altLang="ko-KR" sz="3600" b="1" dirty="0">
              <a:solidFill>
                <a:prstClr val="white"/>
              </a:solidFill>
            </a:endParaRP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25D82B44-B8A3-453C-BD10-FC6103CA9C05}"/>
              </a:ext>
            </a:extLst>
          </p:cNvPr>
          <p:cNvSpPr>
            <a:spLocks noEditPoints="1"/>
          </p:cNvSpPr>
          <p:nvPr/>
        </p:nvSpPr>
        <p:spPr bwMode="auto">
          <a:xfrm>
            <a:off x="2100638" y="2968698"/>
            <a:ext cx="374924" cy="46030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94E88A29-6EC0-4CEC-AA0E-66CC9B795A53}"/>
              </a:ext>
            </a:extLst>
          </p:cNvPr>
          <p:cNvSpPr>
            <a:spLocks noEditPoints="1"/>
          </p:cNvSpPr>
          <p:nvPr/>
        </p:nvSpPr>
        <p:spPr bwMode="auto">
          <a:xfrm>
            <a:off x="2100638" y="3833653"/>
            <a:ext cx="374924" cy="46030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57B47BBB-6FE7-47F7-ACAE-B2A9F49D5A32}"/>
              </a:ext>
            </a:extLst>
          </p:cNvPr>
          <p:cNvSpPr>
            <a:spLocks noEditPoints="1"/>
          </p:cNvSpPr>
          <p:nvPr/>
        </p:nvSpPr>
        <p:spPr bwMode="auto">
          <a:xfrm>
            <a:off x="2100638" y="4698608"/>
            <a:ext cx="374924" cy="460302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C72CE-0704-4C23-A9CA-753F4FA43443}"/>
              </a:ext>
            </a:extLst>
          </p:cNvPr>
          <p:cNvSpPr txBox="1"/>
          <p:nvPr/>
        </p:nvSpPr>
        <p:spPr>
          <a:xfrm>
            <a:off x="2674043" y="3014183"/>
            <a:ext cx="6820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시간이 지남에 따라 점점 많은 컨텐츠를 만드는 국가는 어디인가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711EA-D988-4AD6-9A35-921435B1979C}"/>
              </a:ext>
            </a:extLst>
          </p:cNvPr>
          <p:cNvSpPr txBox="1"/>
          <p:nvPr/>
        </p:nvSpPr>
        <p:spPr>
          <a:xfrm>
            <a:off x="2714513" y="3833653"/>
            <a:ext cx="6777318" cy="378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연도별로 시간의 흐름에 영향을 받는 장르가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4B335-2142-45AA-9203-2CB33B20B67E}"/>
              </a:ext>
            </a:extLst>
          </p:cNvPr>
          <p:cNvSpPr txBox="1"/>
          <p:nvPr/>
        </p:nvSpPr>
        <p:spPr>
          <a:xfrm>
            <a:off x="2714514" y="4698608"/>
            <a:ext cx="616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제작되는 관람가의 분포는 어떻게 변해왔는가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875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ii)-2 </a:t>
            </a: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캐나다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5559E1-AFA6-4BF7-8D37-12E8A5FCA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" y="2431228"/>
            <a:ext cx="5286152" cy="4167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2AA0E-A44B-4322-AB8B-1129DDA0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46" y="2431228"/>
            <a:ext cx="5312065" cy="4167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F705-DC30-475B-B8E2-E705B8CDDA7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3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ii)-3 </a:t>
            </a: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0619B-689D-4757-9561-9C7C39273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8" y="2326713"/>
            <a:ext cx="5288723" cy="42381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8F2E61-AA26-4F3B-9F45-CC741FE2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2435337"/>
            <a:ext cx="5212562" cy="4129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35A42-7DF7-4477-9ADF-F6437A40E814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09643-EED3-425D-8BCD-1348092FB586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0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ii)-4 </a:t>
            </a: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CAA279-C609-45E8-9D57-AE5A349F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4" y="2273561"/>
            <a:ext cx="5532721" cy="438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83FFC-F371-4CED-BF7C-19766AE26CE7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04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iii) </a:t>
            </a:r>
            <a:r>
              <a:rPr lang="ko-KR" altLang="en-US" dirty="0"/>
              <a:t>연도별 컨텐츠 추가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변화 추이 </a:t>
            </a:r>
            <a:r>
              <a:rPr lang="en-US" altLang="ko-KR" dirty="0"/>
              <a:t>: </a:t>
            </a:r>
            <a:r>
              <a:rPr lang="ko-KR" altLang="en-US" dirty="0"/>
              <a:t>미국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83FFC-F371-4CED-BF7C-19766AE26CE7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AAD572B-1125-4C3E-A213-7B745C16C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745" y="1344707"/>
            <a:ext cx="6532368" cy="527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6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iii) </a:t>
            </a:r>
            <a:r>
              <a:rPr lang="ko-KR" altLang="en-US" dirty="0"/>
              <a:t>연도별 컨텐츠 추가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변화 추이 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383FFC-F371-4CED-BF7C-19766AE26CE7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BE15D29-07A1-45C8-9066-03530839B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25" y="1303414"/>
            <a:ext cx="6701590" cy="53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93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 </a:t>
            </a:r>
          </a:p>
          <a:p>
            <a:pPr marL="0" indent="0">
              <a:buNone/>
            </a:pPr>
            <a:r>
              <a:rPr lang="ko-KR" altLang="en-US" sz="2400" dirty="0"/>
              <a:t>전체 데이터</a:t>
            </a:r>
            <a:r>
              <a:rPr lang="en-US" altLang="ko-KR" sz="2400" dirty="0"/>
              <a:t> </a:t>
            </a:r>
          </a:p>
          <a:p>
            <a:pPr marL="0" indent="0">
              <a:buNone/>
            </a:pPr>
            <a:r>
              <a:rPr lang="en-US" altLang="ko-KR" sz="2400" dirty="0"/>
              <a:t>Top20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84E59-C5AE-41C4-BB9F-C90F06185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9" y="1352091"/>
            <a:ext cx="8624882" cy="53676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56822-0135-498B-9824-F6B949EBDA2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13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ii)</a:t>
            </a:r>
          </a:p>
          <a:p>
            <a:pPr marL="0" indent="0">
              <a:buNone/>
            </a:pPr>
            <a:r>
              <a:rPr lang="ko-KR" altLang="en-US" sz="2400" dirty="0"/>
              <a:t>영화 </a:t>
            </a:r>
            <a:r>
              <a:rPr lang="en-US" altLang="ko-KR" sz="2400" dirty="0"/>
              <a:t>Top10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C6623F-D1A4-40F3-AE61-AD30571D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8" y="1392679"/>
            <a:ext cx="8115465" cy="5352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13D79-E673-4BA4-8A54-D84914C6398E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54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iii)</a:t>
            </a:r>
          </a:p>
          <a:p>
            <a:pPr marL="0" indent="0">
              <a:buNone/>
            </a:pPr>
            <a:r>
              <a:rPr lang="en-US" altLang="ko-KR" sz="2400" dirty="0"/>
              <a:t>TV Top10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198C5E-816B-492C-BD28-CBC88AC73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84" y="1398888"/>
            <a:ext cx="8072718" cy="5404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4F5B0-6B1B-4DAB-9F05-3E7349E6E1E5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93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253"/>
            <a:ext cx="10515600" cy="4412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 </a:t>
            </a:r>
            <a:r>
              <a:rPr lang="ko-KR" altLang="en-US" sz="2400" dirty="0"/>
              <a:t>연도별 영화 장르 순위</a:t>
            </a:r>
            <a:r>
              <a:rPr lang="en-US" altLang="ko-KR" sz="2400" dirty="0"/>
              <a:t>(2008~2016) : </a:t>
            </a:r>
            <a:r>
              <a:rPr lang="ko-KR" altLang="en-US" sz="2400" dirty="0"/>
              <a:t>개봉일을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F5A4C1-815D-407D-A169-74FEC442E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7975"/>
            <a:ext cx="10349140" cy="4645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D111D-0B4C-4299-B596-3504EE31C86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51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 </a:t>
            </a:r>
            <a:r>
              <a:rPr lang="ko-KR" altLang="en-US" sz="2400" dirty="0"/>
              <a:t>연도별 영화 장르 순위</a:t>
            </a:r>
            <a:r>
              <a:rPr lang="en-US" altLang="ko-KR" sz="2400" dirty="0"/>
              <a:t>(2017~2021) : </a:t>
            </a:r>
            <a:r>
              <a:rPr lang="ko-KR" altLang="en-US" sz="2400" dirty="0"/>
              <a:t>개봉일을 기준으로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B84B82-F265-43EA-BA2D-CF1F5756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" y="2569843"/>
            <a:ext cx="10630821" cy="3444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AF5DC-4E90-4370-B422-989DAD586816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2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F1E3C5-80EA-4592-8562-3D0BA568E3FE}"/>
              </a:ext>
            </a:extLst>
          </p:cNvPr>
          <p:cNvSpPr txBox="1"/>
          <p:nvPr/>
        </p:nvSpPr>
        <p:spPr>
          <a:xfrm>
            <a:off x="3571538" y="3173701"/>
            <a:ext cx="650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1. </a:t>
            </a:r>
            <a:r>
              <a:rPr lang="ko-KR" altLang="en-US" sz="4400" dirty="0"/>
              <a:t>데이터 살펴보기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DB5854C-5EF0-4F4C-8976-04A17647E9C1}"/>
              </a:ext>
            </a:extLst>
          </p:cNvPr>
          <p:cNvSpPr/>
          <p:nvPr/>
        </p:nvSpPr>
        <p:spPr>
          <a:xfrm>
            <a:off x="3238052" y="2893807"/>
            <a:ext cx="5561703" cy="1312433"/>
          </a:xfrm>
          <a:prstGeom prst="frame">
            <a:avLst/>
          </a:prstGeom>
          <a:solidFill>
            <a:srgbClr val="7030A0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98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315"/>
            <a:ext cx="10515600" cy="4493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)-1 </a:t>
            </a:r>
            <a:r>
              <a:rPr lang="ko-KR" altLang="en-US" sz="2400" dirty="0"/>
              <a:t>연도별 </a:t>
            </a:r>
            <a:r>
              <a:rPr lang="en-US" altLang="ko-KR" sz="2400" dirty="0"/>
              <a:t>TV</a:t>
            </a:r>
            <a:r>
              <a:rPr lang="ko-KR" altLang="en-US" sz="2400" dirty="0"/>
              <a:t>장르 순위</a:t>
            </a:r>
            <a:r>
              <a:rPr lang="en-US" altLang="ko-KR" sz="2400" dirty="0"/>
              <a:t>(2008~2016) : </a:t>
            </a:r>
            <a:r>
              <a:rPr lang="ko-KR" altLang="en-US" sz="2400" dirty="0"/>
              <a:t>방영일을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08B9B-4BE3-414E-AE44-69C965300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0" y="2184403"/>
            <a:ext cx="10396369" cy="4673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892C4-21DB-4048-9DC4-7055D0441FE5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21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i</a:t>
            </a:r>
            <a:r>
              <a:rPr lang="en-US" altLang="ko-KR" sz="2400" dirty="0"/>
              <a:t>)-1 </a:t>
            </a:r>
            <a:r>
              <a:rPr lang="ko-KR" altLang="en-US" sz="2400" dirty="0"/>
              <a:t>연도별 </a:t>
            </a:r>
            <a:r>
              <a:rPr lang="en-US" altLang="ko-KR" sz="2400" dirty="0"/>
              <a:t>TV</a:t>
            </a:r>
            <a:r>
              <a:rPr lang="ko-KR" altLang="en-US" sz="2400" dirty="0"/>
              <a:t>장르 순위</a:t>
            </a:r>
            <a:r>
              <a:rPr lang="en-US" altLang="ko-KR" sz="2400" dirty="0"/>
              <a:t>(2017~2021) : </a:t>
            </a:r>
            <a:r>
              <a:rPr lang="ko-KR" altLang="en-US" sz="2400" dirty="0"/>
              <a:t>방영일을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B3C75D-E55C-4018-BA1D-DC647A0A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" y="2569843"/>
            <a:ext cx="10783234" cy="3444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7823E-463E-4C84-A3F4-8ADCE9FA95D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28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7100DFD-B57A-42E3-AC8B-6301035F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25" y="969118"/>
            <a:ext cx="7527192" cy="1940838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20DD35-E37C-4BFA-82B8-4552833C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31" y="2839490"/>
            <a:ext cx="7731667" cy="1928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B17A7-485F-49FF-A9D1-4972BE418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32" y="4729462"/>
            <a:ext cx="7835778" cy="1911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4F2A46-02F3-49CD-9235-5A91C44EB482}"/>
              </a:ext>
            </a:extLst>
          </p:cNvPr>
          <p:cNvSpPr txBox="1"/>
          <p:nvPr/>
        </p:nvSpPr>
        <p:spPr>
          <a:xfrm>
            <a:off x="559398" y="2202070"/>
            <a:ext cx="3065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ii)</a:t>
            </a:r>
          </a:p>
          <a:p>
            <a:r>
              <a:rPr lang="ko-KR" altLang="en-US" sz="2000" dirty="0"/>
              <a:t>연도별 영화 장르 순위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서비스 시작일 기준으로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4673A-BC88-43D7-99D9-C515443648BF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44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E6CE8-E992-4A70-9E28-F145F77A8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7" y="1036514"/>
            <a:ext cx="7400657" cy="184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F8CAC4-E587-466D-B23A-F8EA40523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61" y="2882454"/>
            <a:ext cx="7463835" cy="18459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638176-0D60-4B68-8E0C-B07BB04355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87" y="4921289"/>
            <a:ext cx="7478709" cy="1861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AC169-5804-4551-B0AD-C760C8D8DE6E}"/>
              </a:ext>
            </a:extLst>
          </p:cNvPr>
          <p:cNvSpPr txBox="1"/>
          <p:nvPr/>
        </p:nvSpPr>
        <p:spPr>
          <a:xfrm>
            <a:off x="724227" y="2259106"/>
            <a:ext cx="3037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ii)-1</a:t>
            </a:r>
          </a:p>
          <a:p>
            <a:r>
              <a:rPr lang="ko-KR" altLang="en-US" sz="2000" dirty="0"/>
              <a:t>연도별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</a:t>
            </a:r>
            <a:r>
              <a:rPr lang="en-US" altLang="ko-KR" sz="2000" dirty="0"/>
              <a:t>: </a:t>
            </a:r>
          </a:p>
          <a:p>
            <a:r>
              <a:rPr lang="ko-KR" altLang="en-US" sz="2000" dirty="0"/>
              <a:t>서비스 시작일 기준으로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12EBC-A844-4E09-B1DB-4354F51A03FA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4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3EB8CD4-93F7-4CB1-9F5F-FFBA9316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0505"/>
            <a:ext cx="10515600" cy="3981577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2216A-5EA4-4D7D-8430-EBF5847818AB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iii) </a:t>
            </a:r>
            <a:r>
              <a:rPr lang="ko-KR" altLang="en-US" sz="2000" dirty="0"/>
              <a:t>월별 영화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7EDB-4696-497D-81E3-D3F56336C7F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00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62BB2EA-F575-490B-821F-319EE13F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5497"/>
            <a:ext cx="10515600" cy="4011594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41B2B-0047-4FD6-800E-7B6018BF968D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iii) </a:t>
            </a:r>
            <a:r>
              <a:rPr lang="ko-KR" altLang="en-US" sz="2000" dirty="0"/>
              <a:t>월별 영화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D042A-8D71-435D-ABD0-A0C6A6107AB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22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A9D2964-D8E6-457F-B510-D25642077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2905"/>
            <a:ext cx="10515600" cy="3956777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8B1D5-4583-44AF-8451-1CDCB1DF1584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iii)-1 </a:t>
            </a:r>
            <a:r>
              <a:rPr lang="ko-KR" altLang="en-US" sz="2000" dirty="0"/>
              <a:t>월별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04707-216F-4811-B326-7FDFA1E9EC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5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756DDA9-0EE3-4B3F-B8FC-43A51D377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715"/>
            <a:ext cx="10515600" cy="3927158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84D32-3F7D-4444-B3E9-8C78D4645F85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iii)-1 </a:t>
            </a:r>
            <a:r>
              <a:rPr lang="ko-KR" altLang="en-US" sz="2000" dirty="0"/>
              <a:t>월별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36B0D-B631-4633-8D7B-4DD561CCBE6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08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39" y="1825625"/>
            <a:ext cx="10724561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국가별 각 연도 인기 장르▶ </a:t>
            </a:r>
            <a:endParaRPr lang="ko-KR" altLang="en-US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210A51-2612-48E8-B7E1-D4B12CBC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8" y="1217815"/>
            <a:ext cx="6565751" cy="3382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F1D55B-5C8E-448B-BDD3-AE789F66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11" y="4753158"/>
            <a:ext cx="6764850" cy="16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2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98" y="1825625"/>
            <a:ext cx="10840802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연도별 각 국가 인기 장르▶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B57DC1-26FE-4D4A-87DE-B3FBECF7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68" y="1324537"/>
            <a:ext cx="6689033" cy="3344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67BE7F-9D46-4335-8FD1-E788EFE6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86" y="4770866"/>
            <a:ext cx="6720016" cy="16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8446739D-D710-474D-B64F-69AD4145D113}"/>
              </a:ext>
            </a:extLst>
          </p:cNvPr>
          <p:cNvSpPr/>
          <p:nvPr/>
        </p:nvSpPr>
        <p:spPr>
          <a:xfrm>
            <a:off x="3410813" y="1922930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A. </a:t>
            </a:r>
            <a:r>
              <a:rPr lang="ko-KR" altLang="en-US" sz="2800" b="1" dirty="0">
                <a:solidFill>
                  <a:prstClr val="white"/>
                </a:solidFill>
              </a:rPr>
              <a:t>변수 종류 및 형태 확인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90000D45-A674-49F5-A824-49BB68F372A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493DBCDF-92BA-4CA1-8C40-264A093D4A52}"/>
              </a:ext>
            </a:extLst>
          </p:cNvPr>
          <p:cNvSpPr/>
          <p:nvPr/>
        </p:nvSpPr>
        <p:spPr>
          <a:xfrm>
            <a:off x="3410813" y="3218211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B. </a:t>
            </a:r>
            <a:r>
              <a:rPr lang="ko-KR" altLang="en-US" sz="2800" b="1" dirty="0" err="1">
                <a:solidFill>
                  <a:prstClr val="white"/>
                </a:solidFill>
              </a:rPr>
              <a:t>결측치</a:t>
            </a:r>
            <a:r>
              <a:rPr lang="ko-KR" altLang="en-US" sz="2800" b="1" dirty="0">
                <a:solidFill>
                  <a:prstClr val="white"/>
                </a:solidFill>
              </a:rPr>
              <a:t> 확인 및 처리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3EA9-E3C4-405D-98E7-FBDA647CC74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31">
            <a:extLst>
              <a:ext uri="{FF2B5EF4-FFF2-40B4-BE49-F238E27FC236}">
                <a16:creationId xmlns:a16="http://schemas.microsoft.com/office/drawing/2014/main" id="{F2736FE6-D0FD-4AC2-8E70-6B27233ED0D2}"/>
              </a:ext>
            </a:extLst>
          </p:cNvPr>
          <p:cNvSpPr/>
          <p:nvPr/>
        </p:nvSpPr>
        <p:spPr>
          <a:xfrm>
            <a:off x="3410813" y="4513492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C. </a:t>
            </a:r>
            <a:r>
              <a:rPr lang="ko-KR" altLang="en-US" sz="2600" b="1" dirty="0">
                <a:solidFill>
                  <a:prstClr val="white"/>
                </a:solidFill>
              </a:rPr>
              <a:t>칼럼 별 데이터 분포 시각화</a:t>
            </a:r>
            <a:endParaRPr lang="en-US" altLang="ko-KR" sz="2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41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</a:t>
            </a:r>
            <a:r>
              <a:rPr lang="ko-KR" altLang="en-US" dirty="0"/>
              <a:t>월 국가별 인기 장르▶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2D1C9B-D890-4662-8201-340EFDC3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06" y="1249197"/>
            <a:ext cx="6983355" cy="351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756FFD-3977-437B-92F3-6E9FBFF2E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76" y="4765638"/>
            <a:ext cx="7193407" cy="17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0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6D952-57AC-4FA5-BC9B-05ABED9E94F8}"/>
              </a:ext>
            </a:extLst>
          </p:cNvPr>
          <p:cNvSpPr txBox="1"/>
          <p:nvPr/>
        </p:nvSpPr>
        <p:spPr>
          <a:xfrm>
            <a:off x="763793" y="1688951"/>
            <a:ext cx="49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</a:t>
            </a:r>
            <a:r>
              <a:rPr lang="en-US" altLang="ko-KR" sz="2000" dirty="0"/>
              <a:t>) </a:t>
            </a:r>
            <a:r>
              <a:rPr lang="ko-KR" altLang="en-US" sz="2000" dirty="0"/>
              <a:t>전체 데이터의 연도별</a:t>
            </a:r>
            <a:r>
              <a:rPr lang="en-US" altLang="ko-KR" sz="2000" dirty="0"/>
              <a:t>/</a:t>
            </a:r>
            <a:r>
              <a:rPr lang="ko-KR" altLang="en-US" sz="2000" dirty="0"/>
              <a:t>월별 관람가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F2646-6778-43AD-B200-E7C41C29F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2" y="2597808"/>
            <a:ext cx="5808466" cy="37768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5282BE-C1B6-4BEA-A5B9-6A53347A1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36" y="2603352"/>
            <a:ext cx="5574757" cy="35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6D952-57AC-4FA5-BC9B-05ABED9E94F8}"/>
              </a:ext>
            </a:extLst>
          </p:cNvPr>
          <p:cNvSpPr txBox="1"/>
          <p:nvPr/>
        </p:nvSpPr>
        <p:spPr>
          <a:xfrm>
            <a:off x="763793" y="1688951"/>
            <a:ext cx="49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</a:t>
            </a:r>
            <a:r>
              <a:rPr lang="en-US" altLang="ko-KR" sz="2000" dirty="0"/>
              <a:t>) </a:t>
            </a:r>
            <a:r>
              <a:rPr lang="ko-KR" altLang="en-US" sz="2000" dirty="0"/>
              <a:t>전체 데이터의 연도별</a:t>
            </a:r>
            <a:r>
              <a:rPr lang="en-US" altLang="ko-KR" sz="2000" dirty="0"/>
              <a:t>/</a:t>
            </a:r>
            <a:r>
              <a:rPr lang="ko-KR" altLang="en-US" sz="2000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62A4B-26CB-448E-B05B-87C636AC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1" y="2433305"/>
            <a:ext cx="5567245" cy="361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FE5E0-92B4-4EB7-AAC0-A0A5155B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8" y="2426529"/>
            <a:ext cx="5615661" cy="41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E1E10A-F748-4691-8CCF-2CCC7DC44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3" y="1570616"/>
            <a:ext cx="7477926" cy="5028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250AF-305E-42AD-AB2E-D4284DEB917C}"/>
              </a:ext>
            </a:extLst>
          </p:cNvPr>
          <p:cNvSpPr txBox="1"/>
          <p:nvPr/>
        </p:nvSpPr>
        <p:spPr>
          <a:xfrm>
            <a:off x="816122" y="2151529"/>
            <a:ext cx="333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r>
              <a:rPr lang="ko-KR" altLang="en-US" sz="2400" dirty="0"/>
              <a:t>년도 이후의 </a:t>
            </a:r>
            <a:endParaRPr lang="en-US" altLang="ko-KR" sz="2400" dirty="0"/>
          </a:p>
          <a:p>
            <a:r>
              <a:rPr lang="en-US" altLang="ko-KR" sz="2400" dirty="0"/>
              <a:t>3,4</a:t>
            </a:r>
            <a:r>
              <a:rPr lang="ko-KR" altLang="en-US" sz="2400" dirty="0"/>
              <a:t>번 </a:t>
            </a:r>
            <a:r>
              <a:rPr lang="en-US" altLang="ko-KR" sz="2400" dirty="0"/>
              <a:t>rating</a:t>
            </a:r>
            <a:r>
              <a:rPr lang="ko-KR" altLang="en-US" sz="2400" dirty="0"/>
              <a:t>을 주목 ▶</a:t>
            </a:r>
          </a:p>
        </p:txBody>
      </p:sp>
    </p:spTree>
    <p:extLst>
      <p:ext uri="{BB962C8B-B14F-4D97-AF65-F5344CB8AC3E}">
        <p14:creationId xmlns:p14="http://schemas.microsoft.com/office/powerpoint/2010/main" val="865513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1D32E-DE62-4FC8-A5C9-557A5F9FDD99}"/>
              </a:ext>
            </a:extLst>
          </p:cNvPr>
          <p:cNvSpPr txBox="1"/>
          <p:nvPr/>
        </p:nvSpPr>
        <p:spPr>
          <a:xfrm>
            <a:off x="677731" y="1839558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ii) </a:t>
            </a:r>
            <a:r>
              <a:rPr lang="ko-KR" altLang="en-US" dirty="0"/>
              <a:t>영화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9EFF7F-8BBA-458B-A728-1ED771A47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4" y="2506532"/>
            <a:ext cx="5581553" cy="3646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121C7E-3855-456C-9431-7A730E68E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75" y="2506532"/>
            <a:ext cx="5583142" cy="36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4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679E4-7569-4944-8E1D-68E23AF41D9F}"/>
              </a:ext>
            </a:extLst>
          </p:cNvPr>
          <p:cNvSpPr txBox="1"/>
          <p:nvPr/>
        </p:nvSpPr>
        <p:spPr>
          <a:xfrm>
            <a:off x="897532" y="1885324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ii) </a:t>
            </a:r>
            <a:r>
              <a:rPr lang="ko-KR" altLang="en-US" dirty="0"/>
              <a:t>영화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 descr="텍스트, 스크린샷, 필기구이(가) 표시된 사진&#10;&#10;자동 생성된 설명">
            <a:extLst>
              <a:ext uri="{FF2B5EF4-FFF2-40B4-BE49-F238E27FC236}">
                <a16:creationId xmlns:a16="http://schemas.microsoft.com/office/drawing/2014/main" id="{D125CE71-5C89-4559-B7F1-F7367D12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571078"/>
            <a:ext cx="5568787" cy="3686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B52E5-2A16-489C-9A5C-55EB4FC6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31" y="2571078"/>
            <a:ext cx="5664278" cy="41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85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0FE9C-7421-49D6-80A6-8355C92E193C}"/>
              </a:ext>
            </a:extLst>
          </p:cNvPr>
          <p:cNvSpPr txBox="1"/>
          <p:nvPr/>
        </p:nvSpPr>
        <p:spPr>
          <a:xfrm>
            <a:off x="1075763" y="1974522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iii) TV</a:t>
            </a:r>
            <a:r>
              <a:rPr lang="ko-KR" altLang="en-US" dirty="0"/>
              <a:t>쇼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A67DB-D061-42D3-9C7B-6752C5189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8" y="2703741"/>
            <a:ext cx="5593786" cy="3635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4FB00D-D115-4A55-8707-223C1CF02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4977"/>
            <a:ext cx="5194440" cy="35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9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BF83B-F861-4103-BF14-AB32B86983B7}"/>
              </a:ext>
            </a:extLst>
          </p:cNvPr>
          <p:cNvSpPr txBox="1"/>
          <p:nvPr/>
        </p:nvSpPr>
        <p:spPr>
          <a:xfrm>
            <a:off x="897532" y="1899862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iii) TV</a:t>
            </a:r>
            <a:r>
              <a:rPr lang="ko-KR" altLang="en-US" dirty="0"/>
              <a:t>쇼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8A938-EF5D-4A21-87E8-4822882E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492201"/>
            <a:ext cx="5612507" cy="3738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09677-F262-4A3B-B711-56D109E55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82" y="2415518"/>
            <a:ext cx="5715219" cy="42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CBA9-B5CA-4BCC-B451-41FD5C3F9A43}"/>
              </a:ext>
            </a:extLst>
          </p:cNvPr>
          <p:cNvSpPr txBox="1"/>
          <p:nvPr/>
        </p:nvSpPr>
        <p:spPr>
          <a:xfrm>
            <a:off x="3981096" y="975375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iv)-1 </a:t>
            </a:r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한국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09435-7E4A-4BBB-962D-C1850A374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3" y="1395196"/>
            <a:ext cx="4388390" cy="2870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D5EE8A-DA08-46F6-B464-503137316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395196"/>
            <a:ext cx="4281969" cy="2776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5E5506-B78F-4E29-BED0-8F3231D08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4" y="4103853"/>
            <a:ext cx="4388390" cy="27179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7C2517-B1F2-41B4-86D1-3473392BBA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2" y="4139298"/>
            <a:ext cx="4164183" cy="27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7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1F0F3-1909-454D-9D8F-EAC05E9C4463}"/>
              </a:ext>
            </a:extLst>
          </p:cNvPr>
          <p:cNvSpPr txBox="1"/>
          <p:nvPr/>
        </p:nvSpPr>
        <p:spPr>
          <a:xfrm>
            <a:off x="3992879" y="975375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iv)-2 </a:t>
            </a:r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미국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F4A29-A5EE-428C-9B89-54AF767A6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" y="1476463"/>
            <a:ext cx="4156330" cy="2694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DDD676-DD4F-40FF-8629-1C470B1F8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81" y="1476463"/>
            <a:ext cx="4220495" cy="2694624"/>
          </a:xfrm>
          <a:prstGeom prst="rect">
            <a:avLst/>
          </a:prstGeom>
        </p:spPr>
      </p:pic>
      <p:pic>
        <p:nvPicPr>
          <p:cNvPr id="15" name="그림 14" descr="텍스트, 필기구, 스크린샷이(가) 표시된 사진&#10;&#10;자동 생성된 설명">
            <a:extLst>
              <a:ext uri="{FF2B5EF4-FFF2-40B4-BE49-F238E27FC236}">
                <a16:creationId xmlns:a16="http://schemas.microsoft.com/office/drawing/2014/main" id="{C5D2D499-6D2D-4219-BDB2-77FC88F56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3" y="4171086"/>
            <a:ext cx="3900105" cy="26062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5A09B7-2F6D-4C17-8AE4-DA7E512B6B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61" y="4129756"/>
            <a:ext cx="3994815" cy="28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AutoNum type="romanLcParenR"/>
            </a:pPr>
            <a:r>
              <a:rPr lang="en-US" altLang="ko-KR" sz="2400" dirty="0"/>
              <a:t>Date added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좌</a:t>
            </a:r>
            <a:r>
              <a:rPr lang="en-US" altLang="ko-KR" sz="2400" dirty="0"/>
              <a:t>)</a:t>
            </a:r>
          </a:p>
          <a:p>
            <a:pPr marL="514350" indent="-514350">
              <a:buFont typeface="Arial" panose="020B0604020202020204" pitchFamily="34" charset="0"/>
              <a:buAutoNum type="romanLcParenR"/>
            </a:pPr>
            <a:r>
              <a:rPr lang="en-US" altLang="ko-KR" sz="2400" dirty="0"/>
              <a:t>Country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우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C5D2340-A01B-481D-B60C-82F3035A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3108960"/>
            <a:ext cx="4253807" cy="279438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1C4C5DD1-2A5A-4F7F-98D5-6EFC318C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84" y="2306152"/>
            <a:ext cx="3863675" cy="38712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E26147-3830-4009-BD61-D475778B9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14" y="2926080"/>
            <a:ext cx="2226834" cy="29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ED3FB-8D71-4868-8E06-2C947CAD6662}"/>
              </a:ext>
            </a:extLst>
          </p:cNvPr>
          <p:cNvSpPr txBox="1"/>
          <p:nvPr/>
        </p:nvSpPr>
        <p:spPr>
          <a:xfrm>
            <a:off x="3992879" y="955663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iv)-3 </a:t>
            </a:r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인도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C1977-7078-4843-9D96-DC1C19ADA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0" y="1344706"/>
            <a:ext cx="4572000" cy="3036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D23781-70F5-4069-A061-EB50FFC3C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324995"/>
            <a:ext cx="4428901" cy="28875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067EAB-375C-48AB-9621-9998DE5C4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5" y="4030437"/>
            <a:ext cx="4403369" cy="28275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EE3F02-1960-49FC-9023-6CD4ACF7E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4089237"/>
            <a:ext cx="3968252" cy="27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1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4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액자 8">
            <a:extLst>
              <a:ext uri="{FF2B5EF4-FFF2-40B4-BE49-F238E27FC236}">
                <a16:creationId xmlns:a16="http://schemas.microsoft.com/office/drawing/2014/main" id="{2E31E37E-21D7-4212-9E89-66EC7EFC670B}"/>
              </a:ext>
            </a:extLst>
          </p:cNvPr>
          <p:cNvSpPr/>
          <p:nvPr/>
        </p:nvSpPr>
        <p:spPr>
          <a:xfrm>
            <a:off x="2926080" y="2880690"/>
            <a:ext cx="6336254" cy="1355463"/>
          </a:xfrm>
          <a:prstGeom prst="frame">
            <a:avLst/>
          </a:prstGeom>
          <a:solidFill>
            <a:srgbClr val="0070C0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B00465-E2F8-4A03-9A77-304F19A8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07" y="29501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56605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B03642D-32BA-4562-871D-B17AE5D0DE04}"/>
              </a:ext>
            </a:extLst>
          </p:cNvPr>
          <p:cNvSpPr/>
          <p:nvPr/>
        </p:nvSpPr>
        <p:spPr>
          <a:xfrm>
            <a:off x="396712" y="233444"/>
            <a:ext cx="11375010" cy="6649956"/>
          </a:xfrm>
          <a:prstGeom prst="round2SameRect">
            <a:avLst>
              <a:gd name="adj1" fmla="val 5237"/>
              <a:gd name="adj2" fmla="val 0"/>
            </a:avLst>
          </a:prstGeom>
          <a:solidFill>
            <a:schemeClr val="bg1"/>
          </a:solidFill>
          <a:ln w="444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34250D3B-2339-483A-9147-B10D6D9B4D68}"/>
              </a:ext>
            </a:extLst>
          </p:cNvPr>
          <p:cNvSpPr/>
          <p:nvPr/>
        </p:nvSpPr>
        <p:spPr>
          <a:xfrm>
            <a:off x="420278" y="258844"/>
            <a:ext cx="11340000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5504F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defRPr/>
            </a:pPr>
            <a:r>
              <a:rPr lang="en-US" altLang="ko-KR" sz="24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Netflix</a:t>
            </a:r>
            <a:endParaRPr lang="ko-KR" altLang="en-US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FC000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549A6C6-B6F0-4174-9B14-39FB3324BE4A}"/>
              </a:ext>
            </a:extLst>
          </p:cNvPr>
          <p:cNvSpPr/>
          <p:nvPr/>
        </p:nvSpPr>
        <p:spPr>
          <a:xfrm rot="16200000">
            <a:off x="4985439" y="2364010"/>
            <a:ext cx="1967710" cy="1696302"/>
          </a:xfrm>
          <a:prstGeom prst="rect">
            <a:avLst/>
          </a:prstGeom>
          <a:noFill/>
          <a:ln w="50800">
            <a:solidFill>
              <a:srgbClr val="EA47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258A42-159C-4D75-9EBC-EDA92DFECA34}"/>
              </a:ext>
            </a:extLst>
          </p:cNvPr>
          <p:cNvSpPr/>
          <p:nvPr/>
        </p:nvSpPr>
        <p:spPr>
          <a:xfrm>
            <a:off x="5244139" y="2746286"/>
            <a:ext cx="1465729" cy="1321360"/>
          </a:xfrm>
          <a:prstGeom prst="rect">
            <a:avLst/>
          </a:prstGeom>
          <a:solidFill>
            <a:srgbClr val="EA4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DA2863A-FD21-4EBC-B245-6C13DC54E49C}"/>
              </a:ext>
            </a:extLst>
          </p:cNvPr>
          <p:cNvSpPr/>
          <p:nvPr/>
        </p:nvSpPr>
        <p:spPr>
          <a:xfrm rot="16200000">
            <a:off x="2341121" y="2364010"/>
            <a:ext cx="1967710" cy="1696302"/>
          </a:xfrm>
          <a:prstGeom prst="rect">
            <a:avLst/>
          </a:prstGeom>
          <a:noFill/>
          <a:ln w="50800">
            <a:solidFill>
              <a:srgbClr val="65504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BAE485-8D65-49F9-983B-7FEE7F93C652}"/>
              </a:ext>
            </a:extLst>
          </p:cNvPr>
          <p:cNvSpPr/>
          <p:nvPr/>
        </p:nvSpPr>
        <p:spPr>
          <a:xfrm>
            <a:off x="2599821" y="3334408"/>
            <a:ext cx="1465729" cy="733238"/>
          </a:xfrm>
          <a:prstGeom prst="rect">
            <a:avLst/>
          </a:prstGeom>
          <a:solidFill>
            <a:srgbClr val="65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2EB809E-2EA3-4B50-8974-F3DA9E251527}"/>
              </a:ext>
            </a:extLst>
          </p:cNvPr>
          <p:cNvSpPr/>
          <p:nvPr/>
        </p:nvSpPr>
        <p:spPr>
          <a:xfrm>
            <a:off x="2599821" y="2669885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5504F"/>
                </a:solidFill>
              </a:rPr>
              <a:t>45</a:t>
            </a:r>
            <a:r>
              <a:rPr lang="en-US" altLang="ko-KR" sz="1400" dirty="0">
                <a:solidFill>
                  <a:srgbClr val="65504F"/>
                </a:solidFill>
              </a:rPr>
              <a:t>%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AC6C95C-8AC6-47CE-BC28-3A3EA8FB6A43}"/>
              </a:ext>
            </a:extLst>
          </p:cNvPr>
          <p:cNvSpPr/>
          <p:nvPr/>
        </p:nvSpPr>
        <p:spPr>
          <a:xfrm>
            <a:off x="5244139" y="2983335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83</a:t>
            </a:r>
            <a:r>
              <a:rPr lang="en-US" altLang="ko-KR" sz="1400" dirty="0">
                <a:solidFill>
                  <a:prstClr val="white"/>
                </a:solidFill>
              </a:rPr>
              <a:t>%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6015E670-EAFD-4E3D-8A88-7CDAED24B2B7}"/>
              </a:ext>
            </a:extLst>
          </p:cNvPr>
          <p:cNvGraphicFramePr>
            <a:graphicFrameLocks noGrp="1"/>
          </p:cNvGraphicFramePr>
          <p:nvPr/>
        </p:nvGraphicFramePr>
        <p:xfrm>
          <a:off x="4404366" y="2135738"/>
          <a:ext cx="280629" cy="2060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7">
                  <a:extLst>
                    <a:ext uri="{9D8B030D-6E8A-4147-A177-3AD203B41FA5}">
                      <a16:colId xmlns:a16="http://schemas.microsoft.com/office/drawing/2014/main" val="4006527326"/>
                    </a:ext>
                  </a:extLst>
                </a:gridCol>
                <a:gridCol w="185912">
                  <a:extLst>
                    <a:ext uri="{9D8B030D-6E8A-4147-A177-3AD203B41FA5}">
                      <a16:colId xmlns:a16="http://schemas.microsoft.com/office/drawing/2014/main" val="1992264788"/>
                    </a:ext>
                  </a:extLst>
                </a:gridCol>
              </a:tblGrid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318072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247724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685755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778277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02230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0535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614450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10636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80008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56493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393479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55AF4FBD-CACD-49B9-87BF-2906E327303D}"/>
              </a:ext>
            </a:extLst>
          </p:cNvPr>
          <p:cNvSpPr/>
          <p:nvPr/>
        </p:nvSpPr>
        <p:spPr>
          <a:xfrm rot="16200000">
            <a:off x="7586455" y="2364009"/>
            <a:ext cx="1967710" cy="1696302"/>
          </a:xfrm>
          <a:prstGeom prst="rect">
            <a:avLst/>
          </a:prstGeom>
          <a:noFill/>
          <a:ln w="5080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2538C6C-0E8C-4D7A-AB96-553DCCDE8772}"/>
              </a:ext>
            </a:extLst>
          </p:cNvPr>
          <p:cNvSpPr/>
          <p:nvPr/>
        </p:nvSpPr>
        <p:spPr>
          <a:xfrm>
            <a:off x="7845155" y="3632199"/>
            <a:ext cx="1465729" cy="43544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232EA11-D337-451E-8CB1-FFD18FA02ED1}"/>
              </a:ext>
            </a:extLst>
          </p:cNvPr>
          <p:cNvSpPr/>
          <p:nvPr/>
        </p:nvSpPr>
        <p:spPr>
          <a:xfrm>
            <a:off x="7845155" y="3075409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</a:rPr>
              <a:t>30</a:t>
            </a:r>
            <a:r>
              <a:rPr lang="en-US" altLang="ko-KR" sz="1400" dirty="0">
                <a:solidFill>
                  <a:srgbClr val="FFC000"/>
                </a:solidFill>
              </a:rPr>
              <a:t>%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4E431044-19F8-4AA5-ACFA-FF89D3A032EA}"/>
              </a:ext>
            </a:extLst>
          </p:cNvPr>
          <p:cNvGraphicFramePr>
            <a:graphicFrameLocks noGrp="1"/>
          </p:cNvGraphicFramePr>
          <p:nvPr/>
        </p:nvGraphicFramePr>
        <p:xfrm>
          <a:off x="7274322" y="2135737"/>
          <a:ext cx="280629" cy="2060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7">
                  <a:extLst>
                    <a:ext uri="{9D8B030D-6E8A-4147-A177-3AD203B41FA5}">
                      <a16:colId xmlns:a16="http://schemas.microsoft.com/office/drawing/2014/main" val="4006527326"/>
                    </a:ext>
                  </a:extLst>
                </a:gridCol>
                <a:gridCol w="185912">
                  <a:extLst>
                    <a:ext uri="{9D8B030D-6E8A-4147-A177-3AD203B41FA5}">
                      <a16:colId xmlns:a16="http://schemas.microsoft.com/office/drawing/2014/main" val="1992264788"/>
                    </a:ext>
                  </a:extLst>
                </a:gridCol>
              </a:tblGrid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318072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90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247724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685755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70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778277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60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02230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50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0535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614450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10636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800081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56493"/>
                  </a:ext>
                </a:extLst>
              </a:tr>
              <a:tr h="187298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3600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393479"/>
                  </a:ext>
                </a:extLst>
              </a:tr>
            </a:tbl>
          </a:graphicData>
        </a:graphic>
      </p:graphicFrame>
      <p:sp>
        <p:nvSpPr>
          <p:cNvPr id="67" name="직사각형 66">
            <a:extLst>
              <a:ext uri="{FF2B5EF4-FFF2-40B4-BE49-F238E27FC236}">
                <a16:creationId xmlns:a16="http://schemas.microsoft.com/office/drawing/2014/main" id="{2D0BDCDF-AAB5-4F2F-81BC-4248E51F36B9}"/>
              </a:ext>
            </a:extLst>
          </p:cNvPr>
          <p:cNvSpPr/>
          <p:nvPr/>
        </p:nvSpPr>
        <p:spPr>
          <a:xfrm>
            <a:off x="2214843" y="4637596"/>
            <a:ext cx="2263566" cy="944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65504F"/>
                </a:solidFill>
              </a:rPr>
              <a:t>다수 컨텐츠 제작 국가</a:t>
            </a:r>
            <a:endParaRPr lang="en-US" altLang="ko-KR" sz="1600" b="1" dirty="0">
              <a:solidFill>
                <a:srgbClr val="65504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65504F"/>
                </a:solidFill>
              </a:rPr>
              <a:t>미국</a:t>
            </a:r>
            <a:endParaRPr lang="en-US" altLang="ko-KR" sz="2400" b="1" dirty="0">
              <a:solidFill>
                <a:srgbClr val="65504F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768E3D4-8C7A-4F22-B19A-8D83696EA477}"/>
              </a:ext>
            </a:extLst>
          </p:cNvPr>
          <p:cNvSpPr/>
          <p:nvPr/>
        </p:nvSpPr>
        <p:spPr>
          <a:xfrm>
            <a:off x="4593515" y="4637595"/>
            <a:ext cx="2680807" cy="1371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5504F"/>
                </a:solidFill>
              </a:rPr>
              <a:t>인기 있는 장르</a:t>
            </a:r>
            <a:endParaRPr lang="en-US" altLang="ko-KR" b="1" dirty="0">
              <a:solidFill>
                <a:srgbClr val="65504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65504F"/>
                </a:solidFill>
              </a:rPr>
              <a:t>국제장르</a:t>
            </a:r>
            <a:r>
              <a:rPr lang="en-US" altLang="ko-KR" sz="2000" b="1" dirty="0">
                <a:solidFill>
                  <a:srgbClr val="65504F"/>
                </a:solidFill>
              </a:rPr>
              <a:t>/</a:t>
            </a:r>
            <a:r>
              <a:rPr lang="ko-KR" altLang="en-US" sz="2000" b="1" dirty="0">
                <a:solidFill>
                  <a:srgbClr val="65504F"/>
                </a:solidFill>
              </a:rPr>
              <a:t>드라마</a:t>
            </a:r>
            <a:r>
              <a:rPr lang="en-US" altLang="ko-KR" sz="2000" b="1" dirty="0">
                <a:solidFill>
                  <a:srgbClr val="65504F"/>
                </a:solidFill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65504F"/>
                </a:solidFill>
              </a:rPr>
              <a:t>코미디</a:t>
            </a:r>
            <a:endParaRPr lang="en-US" altLang="ko-KR" sz="2000" b="1" dirty="0">
              <a:solidFill>
                <a:srgbClr val="65504F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F2E0ED-835E-4575-890A-1D04C2D60CB8}"/>
              </a:ext>
            </a:extLst>
          </p:cNvPr>
          <p:cNvSpPr/>
          <p:nvPr/>
        </p:nvSpPr>
        <p:spPr>
          <a:xfrm>
            <a:off x="7164593" y="4637594"/>
            <a:ext cx="3184263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5504F"/>
                </a:solidFill>
              </a:rPr>
              <a:t>관람등급 변화</a:t>
            </a:r>
            <a:endParaRPr lang="en-US" altLang="ko-KR" b="1" dirty="0">
              <a:solidFill>
                <a:srgbClr val="65504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5504F"/>
                </a:solidFill>
              </a:rPr>
              <a:t>성인 관람등급이 늘어나거나</a:t>
            </a:r>
            <a:endParaRPr lang="en-US" altLang="ko-KR" b="1" dirty="0">
              <a:solidFill>
                <a:srgbClr val="65504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65504F"/>
                </a:solidFill>
              </a:rPr>
              <a:t>한 해 안의 시즌에 영향</a:t>
            </a:r>
            <a:endParaRPr lang="en-US" altLang="ko-KR" b="1" dirty="0">
              <a:solidFill>
                <a:srgbClr val="65504F"/>
              </a:solidFill>
            </a:endParaRPr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DACEF97C-F12E-4EEF-AE66-3D2C04A74C7A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E35CC-C083-4F01-A714-C20C6EB54F88}"/>
              </a:ext>
            </a:extLst>
          </p:cNvPr>
          <p:cNvSpPr txBox="1"/>
          <p:nvPr/>
        </p:nvSpPr>
        <p:spPr>
          <a:xfrm>
            <a:off x="677732" y="925158"/>
            <a:ext cx="15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48489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B03642D-32BA-4562-871D-B17AE5D0DE04}"/>
              </a:ext>
            </a:extLst>
          </p:cNvPr>
          <p:cNvSpPr/>
          <p:nvPr/>
        </p:nvSpPr>
        <p:spPr>
          <a:xfrm>
            <a:off x="396712" y="233444"/>
            <a:ext cx="11375010" cy="6649956"/>
          </a:xfrm>
          <a:prstGeom prst="round2SameRect">
            <a:avLst>
              <a:gd name="adj1" fmla="val 5237"/>
              <a:gd name="adj2" fmla="val 0"/>
            </a:avLst>
          </a:prstGeom>
          <a:solidFill>
            <a:schemeClr val="bg1"/>
          </a:solidFill>
          <a:ln w="444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190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34250D3B-2339-483A-9147-B10D6D9B4D68}"/>
              </a:ext>
            </a:extLst>
          </p:cNvPr>
          <p:cNvSpPr/>
          <p:nvPr/>
        </p:nvSpPr>
        <p:spPr>
          <a:xfrm>
            <a:off x="420278" y="258844"/>
            <a:ext cx="11340000" cy="58477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5504F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defRPr/>
            </a:pPr>
            <a:r>
              <a:rPr lang="en-US" altLang="ko-KR" sz="24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rPr>
              <a:t>Netflix</a:t>
            </a:r>
            <a:endParaRPr lang="ko-KR" altLang="en-US" b="1" dirty="0">
              <a:ln w="15875">
                <a:solidFill>
                  <a:srgbClr val="44546A">
                    <a:lumMod val="75000"/>
                  </a:srgbClr>
                </a:solidFill>
              </a:ln>
              <a:solidFill>
                <a:srgbClr val="FFC000"/>
              </a:solidFill>
              <a:effectLst>
                <a:outerShdw dist="38100" dir="2700000" algn="tl" rotWithShape="0">
                  <a:srgbClr val="44546A">
                    <a:lumMod val="75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사각형: 잘린 한쪽 모서리 17">
            <a:extLst>
              <a:ext uri="{FF2B5EF4-FFF2-40B4-BE49-F238E27FC236}">
                <a16:creationId xmlns:a16="http://schemas.microsoft.com/office/drawing/2014/main" id="{DACEF97C-F12E-4EEF-AE66-3D2C04A74C7A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E35CC-C083-4F01-A714-C20C6EB54F88}"/>
              </a:ext>
            </a:extLst>
          </p:cNvPr>
          <p:cNvSpPr txBox="1"/>
          <p:nvPr/>
        </p:nvSpPr>
        <p:spPr>
          <a:xfrm>
            <a:off x="677732" y="925158"/>
            <a:ext cx="153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86BA7CA0-1B22-4898-967F-5687DA86C9D8}"/>
              </a:ext>
            </a:extLst>
          </p:cNvPr>
          <p:cNvSpPr>
            <a:spLocks noEditPoints="1"/>
          </p:cNvSpPr>
          <p:nvPr/>
        </p:nvSpPr>
        <p:spPr bwMode="auto">
          <a:xfrm>
            <a:off x="2214843" y="2082006"/>
            <a:ext cx="731520" cy="922881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FFC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6CCA0-4903-4AEE-A8B3-0283A2EF9A94}"/>
              </a:ext>
            </a:extLst>
          </p:cNvPr>
          <p:cNvSpPr txBox="1"/>
          <p:nvPr/>
        </p:nvSpPr>
        <p:spPr>
          <a:xfrm>
            <a:off x="3141232" y="2220280"/>
            <a:ext cx="613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대중성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28D80-5D1E-4F4E-9A39-BEB594257D7C}"/>
              </a:ext>
            </a:extLst>
          </p:cNvPr>
          <p:cNvSpPr txBox="1"/>
          <p:nvPr/>
        </p:nvSpPr>
        <p:spPr>
          <a:xfrm>
            <a:off x="3141232" y="3220865"/>
            <a:ext cx="771323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/>
              <a:t>그러나 각 나라의 대중이 가지는 차이를 점쳐보거나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- </a:t>
            </a:r>
            <a:r>
              <a:rPr lang="ko-KR" altLang="en-US" dirty="0" err="1"/>
              <a:t>비영미권</a:t>
            </a:r>
            <a:r>
              <a:rPr lang="ko-KR" altLang="en-US" dirty="0"/>
              <a:t> 문화권의 국제적 </a:t>
            </a:r>
            <a:r>
              <a:rPr lang="en-US" altLang="ko-KR" dirty="0" err="1"/>
              <a:t>ott</a:t>
            </a:r>
            <a:r>
              <a:rPr lang="ko-KR" altLang="en-US" dirty="0"/>
              <a:t>서비스 진출상황을 볼 수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예측 가능한 선을 벗어나는 특색이 존재</a:t>
            </a:r>
            <a:r>
              <a:rPr lang="en-US" altLang="ko-KR" dirty="0"/>
              <a:t>, </a:t>
            </a:r>
            <a:r>
              <a:rPr lang="ko-KR" altLang="en-US" dirty="0"/>
              <a:t>분석의 의의를 가진다</a:t>
            </a:r>
          </a:p>
        </p:txBody>
      </p:sp>
    </p:spTree>
    <p:extLst>
      <p:ext uri="{BB962C8B-B14F-4D97-AF65-F5344CB8AC3E}">
        <p14:creationId xmlns:p14="http://schemas.microsoft.com/office/powerpoint/2010/main" val="204163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8CB9062-0497-4702-87AB-ABB6266E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8F999-00BF-4CAD-A7E9-8CC8996943B6}"/>
              </a:ext>
            </a:extLst>
          </p:cNvPr>
          <p:cNvSpPr txBox="1"/>
          <p:nvPr/>
        </p:nvSpPr>
        <p:spPr>
          <a:xfrm>
            <a:off x="3460376" y="2875002"/>
            <a:ext cx="5271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THANK YOU!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5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7788B0E-3EB5-4C0E-8119-343FC73C203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C5D5A2A4-1B2C-4701-8326-EB699A7EB1E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C2BB4284-A6F1-4DD9-AC82-E892DD1CB75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iii)  Ratings</a:t>
            </a:r>
            <a:r>
              <a:rPr lang="ko-KR" altLang="en-US" sz="2400" dirty="0" err="1"/>
              <a:t>결측치</a:t>
            </a:r>
            <a:r>
              <a:rPr lang="ko-KR" altLang="en-US" sz="2400" dirty="0"/>
              <a:t> 처리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FF7F96DD-AA46-4A6F-9B10-B5E5C2FB6104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9E9B9-BC23-4047-B0F6-C43D381865C6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3AB01-C65D-4C54-93EE-E7BF30921E8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8B80E-0825-4AE1-AB87-63654CD0C5E1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71D879A9-32CE-4426-8B85-A4884CBD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04" y="2536049"/>
            <a:ext cx="2230263" cy="403634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A6D658D-20FE-4B98-B8C1-6B16A40DC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50" y="3089705"/>
            <a:ext cx="5959511" cy="23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BF89BA-E2A3-466B-8DAD-171B85DBC86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F5C27918-A4B9-477E-8DB0-470BA54A6CFA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42B7FAF9-B733-4705-88BC-DE3FAF0CC5D1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Type</a:t>
            </a:r>
            <a:r>
              <a:rPr lang="ko-KR" altLang="en-US" sz="2400" dirty="0"/>
              <a:t>과 장르 </a:t>
            </a:r>
            <a:r>
              <a:rPr lang="en-US" altLang="ko-KR" sz="2400" dirty="0"/>
              <a:t>one-hot encoding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7B13959D-0D7A-4C6C-89E3-B88426AA924F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426B9-8690-411A-BA37-8FA14C304FC5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6D863-9C94-4D77-92D6-3DCD1A705C3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C4D53-1CD5-43A7-99A6-45E4FF63BC92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59181-9DEE-4EBC-B208-12AB301D63E6}"/>
              </a:ext>
            </a:extLst>
          </p:cNvPr>
          <p:cNvGrpSpPr/>
          <p:nvPr/>
        </p:nvGrpSpPr>
        <p:grpSpPr>
          <a:xfrm>
            <a:off x="1968834" y="2339580"/>
            <a:ext cx="8254331" cy="2557837"/>
            <a:chOff x="1434431" y="1853863"/>
            <a:chExt cx="9385300" cy="2908300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C7055D9D-C2A2-4276-B35B-A3F9878BDF8D}"/>
                </a:ext>
              </a:extLst>
            </p:cNvPr>
            <p:cNvSpPr/>
            <p:nvPr/>
          </p:nvSpPr>
          <p:spPr>
            <a:xfrm>
              <a:off x="3593431" y="1853863"/>
              <a:ext cx="2908300" cy="2908300"/>
            </a:xfrm>
            <a:prstGeom prst="arc">
              <a:avLst>
                <a:gd name="adj1" fmla="val 14297435"/>
                <a:gd name="adj2" fmla="val 1180281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AE15257-0B36-4C73-B4EC-1EBD78705401}"/>
                </a:ext>
              </a:extLst>
            </p:cNvPr>
            <p:cNvSpPr/>
            <p:nvPr/>
          </p:nvSpPr>
          <p:spPr>
            <a:xfrm>
              <a:off x="1434431" y="1853863"/>
              <a:ext cx="2908300" cy="2908300"/>
            </a:xfrm>
            <a:prstGeom prst="arc">
              <a:avLst>
                <a:gd name="adj1" fmla="val 3326001"/>
                <a:gd name="adj2" fmla="val 1180281"/>
              </a:avLst>
            </a:prstGeom>
            <a:ln w="31750">
              <a:solidFill>
                <a:srgbClr val="65504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EDB78613-6226-442A-9FD6-880BF2CEB9A9}"/>
                </a:ext>
              </a:extLst>
            </p:cNvPr>
            <p:cNvSpPr/>
            <p:nvPr/>
          </p:nvSpPr>
          <p:spPr>
            <a:xfrm>
              <a:off x="3593431" y="1853863"/>
              <a:ext cx="2908300" cy="2908300"/>
            </a:xfrm>
            <a:prstGeom prst="arc">
              <a:avLst>
                <a:gd name="adj1" fmla="val 3326001"/>
                <a:gd name="adj2" fmla="val 12208953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FE4EB597-0612-487A-A651-AD6459ED56FA}"/>
                </a:ext>
              </a:extLst>
            </p:cNvPr>
            <p:cNvSpPr/>
            <p:nvPr/>
          </p:nvSpPr>
          <p:spPr>
            <a:xfrm>
              <a:off x="5752431" y="1853863"/>
              <a:ext cx="2908300" cy="2908300"/>
            </a:xfrm>
            <a:prstGeom prst="arc">
              <a:avLst>
                <a:gd name="adj1" fmla="val 3326001"/>
                <a:gd name="adj2" fmla="val 12146462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DD42872E-ED81-430C-8AF9-41606469B334}"/>
                </a:ext>
              </a:extLst>
            </p:cNvPr>
            <p:cNvSpPr/>
            <p:nvPr/>
          </p:nvSpPr>
          <p:spPr>
            <a:xfrm>
              <a:off x="5752431" y="1853863"/>
              <a:ext cx="2908300" cy="2908300"/>
            </a:xfrm>
            <a:prstGeom prst="arc">
              <a:avLst>
                <a:gd name="adj1" fmla="val 14207423"/>
                <a:gd name="adj2" fmla="val 1180281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311CAA72-0A9B-4BAE-9984-CF68353290AA}"/>
                </a:ext>
              </a:extLst>
            </p:cNvPr>
            <p:cNvSpPr/>
            <p:nvPr/>
          </p:nvSpPr>
          <p:spPr>
            <a:xfrm>
              <a:off x="7911431" y="1853863"/>
              <a:ext cx="2908300" cy="2908300"/>
            </a:xfrm>
            <a:prstGeom prst="arc">
              <a:avLst>
                <a:gd name="adj1" fmla="val 14320089"/>
                <a:gd name="adj2" fmla="val 12497581"/>
              </a:avLst>
            </a:prstGeom>
            <a:ln w="31750">
              <a:solidFill>
                <a:srgbClr val="65504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2EC7CD-6303-4CCC-BB8E-7883C3A72421}"/>
                </a:ext>
              </a:extLst>
            </p:cNvPr>
            <p:cNvGrpSpPr/>
            <p:nvPr/>
          </p:nvGrpSpPr>
          <p:grpSpPr>
            <a:xfrm>
              <a:off x="2633227" y="2510443"/>
              <a:ext cx="438513" cy="486038"/>
              <a:chOff x="4006850" y="1601788"/>
              <a:chExt cx="322263" cy="357188"/>
            </a:xfrm>
            <a:solidFill>
              <a:srgbClr val="65504F"/>
            </a:solidFill>
          </p:grpSpPr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5559B63-5B12-4273-ABD0-FCE4A93E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C68656B-6A84-44FD-9812-C3F999500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4BFFF7E5-BB24-4922-946C-FC1CAD99E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1974D3E3-DCE8-4C94-B63E-16AAF9FF5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07F31657-05E9-4798-B55A-B79476A6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491CE9E5-5B7E-4E58-87E9-9D9927C9D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327" y="2486986"/>
              <a:ext cx="433002" cy="38389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6550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B005AD8-78C7-4759-B71C-30232B90A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4055" y="2366180"/>
              <a:ext cx="426294" cy="52337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F0CC9C-8E94-4165-B296-0ED35955E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560" y="2476646"/>
              <a:ext cx="240547" cy="40458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D405E-C593-4A42-AFA0-EC94D059E3AE}"/>
                </a:ext>
              </a:extLst>
            </p:cNvPr>
            <p:cNvSpPr/>
            <p:nvPr/>
          </p:nvSpPr>
          <p:spPr>
            <a:xfrm>
              <a:off x="245999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65504F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65504F"/>
                  </a:solidFill>
                </a:rPr>
                <a:t>01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3EC704D-819C-40A4-8429-DCC3B493F689}"/>
                </a:ext>
              </a:extLst>
            </p:cNvPr>
            <p:cNvSpPr/>
            <p:nvPr/>
          </p:nvSpPr>
          <p:spPr>
            <a:xfrm>
              <a:off x="4713428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02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089753-EFAC-4795-8EDF-C61C8E632B75}"/>
                </a:ext>
              </a:extLst>
            </p:cNvPr>
            <p:cNvSpPr/>
            <p:nvPr/>
          </p:nvSpPr>
          <p:spPr>
            <a:xfrm>
              <a:off x="683450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03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B254D0-3708-46D9-98B7-E6C99061B9E6}"/>
                </a:ext>
              </a:extLst>
            </p:cNvPr>
            <p:cNvSpPr/>
            <p:nvPr/>
          </p:nvSpPr>
          <p:spPr>
            <a:xfrm>
              <a:off x="905183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65504F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65504F"/>
                  </a:solidFill>
                </a:rPr>
                <a:t>04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750211-67C1-4348-855F-471ED3914096}"/>
              </a:ext>
            </a:extLst>
          </p:cNvPr>
          <p:cNvSpPr/>
          <p:nvPr/>
        </p:nvSpPr>
        <p:spPr>
          <a:xfrm>
            <a:off x="1091114" y="5562269"/>
            <a:ext cx="222653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장르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고유값을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리스트로</a:t>
            </a:r>
          </a:p>
        </p:txBody>
      </p:sp>
      <p:sp>
        <p:nvSpPr>
          <p:cNvPr id="34" name="사각형: 둥근 모서리 31">
            <a:extLst>
              <a:ext uri="{FF2B5EF4-FFF2-40B4-BE49-F238E27FC236}">
                <a16:creationId xmlns:a16="http://schemas.microsoft.com/office/drawing/2014/main" id="{2CED0630-5D4B-4B80-81B6-64C3A7A1AC54}"/>
              </a:ext>
            </a:extLst>
          </p:cNvPr>
          <p:cNvSpPr/>
          <p:nvPr/>
        </p:nvSpPr>
        <p:spPr>
          <a:xfrm>
            <a:off x="1583331" y="5021254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D3722C19-B636-4901-8AF2-E4351CC2EDA1}"/>
              </a:ext>
            </a:extLst>
          </p:cNvPr>
          <p:cNvSpPr/>
          <p:nvPr/>
        </p:nvSpPr>
        <p:spPr>
          <a:xfrm>
            <a:off x="4007740" y="5026509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63C806-ABF7-4D8D-9200-327F8622FFAC}"/>
              </a:ext>
            </a:extLst>
          </p:cNvPr>
          <p:cNvSpPr/>
          <p:nvPr/>
        </p:nvSpPr>
        <p:spPr>
          <a:xfrm>
            <a:off x="5946589" y="5459787"/>
            <a:ext cx="238405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one-hot encoding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 추가</a:t>
            </a:r>
          </a:p>
        </p:txBody>
      </p:sp>
      <p:sp>
        <p:nvSpPr>
          <p:cNvPr id="38" name="사각형: 둥근 모서리 31">
            <a:extLst>
              <a:ext uri="{FF2B5EF4-FFF2-40B4-BE49-F238E27FC236}">
                <a16:creationId xmlns:a16="http://schemas.microsoft.com/office/drawing/2014/main" id="{E521F048-7B50-44CE-9707-E5E907219DF4}"/>
              </a:ext>
            </a:extLst>
          </p:cNvPr>
          <p:cNvSpPr/>
          <p:nvPr/>
        </p:nvSpPr>
        <p:spPr>
          <a:xfrm>
            <a:off x="6499515" y="5029866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F4F282-76E7-493C-84A6-8381103F035A}"/>
              </a:ext>
            </a:extLst>
          </p:cNvPr>
          <p:cNvSpPr/>
          <p:nvPr/>
        </p:nvSpPr>
        <p:spPr>
          <a:xfrm>
            <a:off x="8522850" y="5411372"/>
            <a:ext cx="257803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 데이터와 드라마 데이터를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movie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tv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할당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C2EB02CC-0C71-4982-9181-FCFF0E53E827}"/>
              </a:ext>
            </a:extLst>
          </p:cNvPr>
          <p:cNvSpPr/>
          <p:nvPr/>
        </p:nvSpPr>
        <p:spPr>
          <a:xfrm>
            <a:off x="8988557" y="5029866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2C4DF-DFCF-4D1C-A495-644B51F346F8}"/>
              </a:ext>
            </a:extLst>
          </p:cNvPr>
          <p:cNvSpPr txBox="1"/>
          <p:nvPr/>
        </p:nvSpPr>
        <p:spPr>
          <a:xfrm>
            <a:off x="3725217" y="5535499"/>
            <a:ext cx="196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listed_in</a:t>
            </a:r>
            <a:r>
              <a:rPr lang="en-US" altLang="ko-KR" dirty="0"/>
              <a:t> </a:t>
            </a:r>
            <a:r>
              <a:rPr lang="ko-KR" altLang="en-US" dirty="0"/>
              <a:t>장르로 </a:t>
            </a:r>
            <a:r>
              <a:rPr lang="en-US" altLang="ko-KR" dirty="0"/>
              <a:t>one-hot encoding</a:t>
            </a:r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08087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93"/>
            <a:ext cx="10515600" cy="4498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) Type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A4557-B760-4761-8869-04D95017E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33" y="2348227"/>
            <a:ext cx="9048367" cy="43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4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2650</Words>
  <Application>Microsoft Office PowerPoint</Application>
  <PresentationFormat>와이드스크린</PresentationFormat>
  <Paragraphs>481</Paragraphs>
  <Slides>64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-apple-system</vt:lpstr>
      <vt:lpstr>var(--jp-content-font-family)</vt:lpstr>
      <vt:lpstr>맑은 고딕</vt:lpstr>
      <vt:lpstr>Arial</vt:lpstr>
      <vt:lpstr>Calibri</vt:lpstr>
      <vt:lpstr>Impact</vt:lpstr>
      <vt:lpstr>Roboto</vt:lpstr>
      <vt:lpstr>Office 테마</vt:lpstr>
      <vt:lpstr>Netflix 트렌드와 성공 공식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트렌드와 성공 공식</dc:title>
  <dc:creator>신 은정</dc:creator>
  <cp:lastModifiedBy>신 은정</cp:lastModifiedBy>
  <cp:revision>4</cp:revision>
  <dcterms:created xsi:type="dcterms:W3CDTF">2022-03-08T08:21:44Z</dcterms:created>
  <dcterms:modified xsi:type="dcterms:W3CDTF">2022-03-10T19:42:49Z</dcterms:modified>
</cp:coreProperties>
</file>